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Canva Sans Bold" charset="1" panose="020B0803030501040103"/>
      <p:regular r:id="rId18"/>
    </p:embeddedFont>
    <p:embeddedFont>
      <p:font typeface="Calibri (MS)" charset="1" panose="020F0502020204030204"/>
      <p:regular r:id="rId19"/>
    </p:embeddedFont>
    <p:embeddedFont>
      <p:font typeface="Canva Sans" charset="1" panose="020B0503030501040103"/>
      <p:regular r:id="rId20"/>
    </p:embeddedFont>
    <p:embeddedFont>
      <p:font typeface="Cooper Hewitt Bold" charset="1" panose="00000000000000000000"/>
      <p:regular r:id="rId21"/>
    </p:embeddedFont>
    <p:embeddedFont>
      <p:font typeface="Inter Bold" charset="1" panose="020B08020300000000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https://navisuunnistus.fi/mikkeli-jukola-2025/training-package-jukola-2025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920214" y="5994254"/>
            <a:ext cx="8769466" cy="3847288"/>
          </a:xfrm>
          <a:custGeom>
            <a:avLst/>
            <a:gdLst/>
            <a:ahLst/>
            <a:cxnLst/>
            <a:rect r="r" b="b" t="t" l="l"/>
            <a:pathLst>
              <a:path h="3847288" w="8769466">
                <a:moveTo>
                  <a:pt x="0" y="0"/>
                </a:moveTo>
                <a:lnTo>
                  <a:pt x="8769467" y="0"/>
                </a:lnTo>
                <a:lnTo>
                  <a:pt x="8769467" y="3847288"/>
                </a:lnTo>
                <a:lnTo>
                  <a:pt x="0" y="3847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86988" y="1597450"/>
            <a:ext cx="9802693" cy="250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3"/>
              </a:lnSpc>
            </a:pPr>
            <a:r>
              <a:rPr lang="en-US" sz="7202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Jukolan</a:t>
            </a:r>
            <a:r>
              <a:rPr lang="en-US" b="true" sz="7202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&amp; Venlojen viesti 2025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37337" y="4554990"/>
            <a:ext cx="9802693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Mikkeli-Jukola 14.-15.6.2025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10800000">
            <a:off x="0" y="0"/>
            <a:ext cx="6323364" cy="3605846"/>
          </a:xfrm>
          <a:custGeom>
            <a:avLst/>
            <a:gdLst/>
            <a:ahLst/>
            <a:cxnLst/>
            <a:rect r="r" b="b" t="t" l="l"/>
            <a:pathLst>
              <a:path h="3605846" w="6323364">
                <a:moveTo>
                  <a:pt x="6323364" y="0"/>
                </a:moveTo>
                <a:lnTo>
                  <a:pt x="0" y="0"/>
                </a:lnTo>
                <a:lnTo>
                  <a:pt x="0" y="3605846"/>
                </a:lnTo>
                <a:lnTo>
                  <a:pt x="6323364" y="3605846"/>
                </a:lnTo>
                <a:lnTo>
                  <a:pt x="6323364" y="0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l="0" t="0" r="-118331" b="-7698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6747677" y="857250"/>
            <a:ext cx="386631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Yleistä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55750" y="3282313"/>
            <a:ext cx="15387126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Mikkeli-Jukola kilpaillaan 14.-15.6.2025, Mikkelissä, Etelä-Savossa.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Venlojen viesti starttaa lauantaina klo 13.30 &amp; Jukolan viesti klo 23.30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Kilpailukeskus sijaitsee Mikkelissä Tikkalan kylässä SBS Betoni Oy:n tehdasalueella.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Kilpailukeskuksen sijainti tarjoaa suunnistusta alusta loppuun.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Ei vanhaa karttaa alueelta. Kilpailussa uusi Jussi Silvennoisen kartoittama veistos (1:10 000, käyräväli 5 m, ISOM2017) </a:t>
            </a:r>
          </a:p>
          <a:p>
            <a:pPr algn="l">
              <a:lnSpc>
                <a:spcPts val="4759"/>
              </a:lnSpc>
            </a:pPr>
          </a:p>
        </p:txBody>
      </p:sp>
      <p:grpSp>
        <p:nvGrpSpPr>
          <p:cNvPr name="Group 19" id="19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10800000">
            <a:off x="0" y="0"/>
            <a:ext cx="6323364" cy="3605846"/>
          </a:xfrm>
          <a:custGeom>
            <a:avLst/>
            <a:gdLst/>
            <a:ahLst/>
            <a:cxnLst/>
            <a:rect r="r" b="b" t="t" l="l"/>
            <a:pathLst>
              <a:path h="3605846" w="6323364">
                <a:moveTo>
                  <a:pt x="6323364" y="0"/>
                </a:moveTo>
                <a:lnTo>
                  <a:pt x="0" y="0"/>
                </a:lnTo>
                <a:lnTo>
                  <a:pt x="0" y="3605846"/>
                </a:lnTo>
                <a:lnTo>
                  <a:pt x="6323364" y="3605846"/>
                </a:lnTo>
                <a:lnTo>
                  <a:pt x="6323364" y="0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l="0" t="0" r="-118331" b="-7698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758018" y="857250"/>
            <a:ext cx="984563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Osuuspituuksista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55750" y="3282313"/>
            <a:ext cx="15387126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Viestin pituudet ja noususummat osittain verrattavissa vuoden 2023 Porvoo-Jukolaan.</a:t>
            </a:r>
          </a:p>
          <a:p>
            <a:pPr algn="l" marL="1468119" indent="-489373" lvl="2">
              <a:lnSpc>
                <a:spcPts val="4759"/>
              </a:lnSpc>
              <a:buFont typeface="Arial"/>
              <a:buChar char="⚬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Nousua enemmän kuin v.2023.</a:t>
            </a:r>
          </a:p>
          <a:p>
            <a:pPr algn="l" marL="2202178" indent="-550545" lvl="3">
              <a:lnSpc>
                <a:spcPts val="4759"/>
              </a:lnSpc>
              <a:buFont typeface="Arial"/>
              <a:buChar char="￭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V: 660m → 710m, J: 2085m → 2470m</a:t>
            </a:r>
          </a:p>
          <a:p>
            <a:pPr algn="l" marL="1468119" indent="-489373" lvl="2">
              <a:lnSpc>
                <a:spcPts val="4759"/>
              </a:lnSpc>
              <a:buFont typeface="Arial"/>
              <a:buChar char="⚬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Venlojen viesti kokonaiskestoltaan pidempi viesti, Jukola taas lyhyempi kuin v.2023</a:t>
            </a:r>
          </a:p>
          <a:p>
            <a:pPr algn="l" marL="2202178" indent="-550545" lvl="3">
              <a:lnSpc>
                <a:spcPts val="4759"/>
              </a:lnSpc>
              <a:buFont typeface="Arial"/>
              <a:buChar char="￭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V: 2h 56min → 3 h 30m, J: 7h 58 min → 7h 24min</a:t>
            </a:r>
          </a:p>
          <a:p>
            <a:pPr algn="l" marL="2202178" indent="-550545" lvl="3">
              <a:lnSpc>
                <a:spcPts val="4759"/>
              </a:lnSpc>
              <a:buFont typeface="Arial"/>
              <a:buChar char="￭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Tähän vaikutus Venlojen 2025 “spesiaali” eli pitkä 2.osuus.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10800000">
            <a:off x="0" y="0"/>
            <a:ext cx="6323364" cy="3605846"/>
          </a:xfrm>
          <a:custGeom>
            <a:avLst/>
            <a:gdLst/>
            <a:ahLst/>
            <a:cxnLst/>
            <a:rect r="r" b="b" t="t" l="l"/>
            <a:pathLst>
              <a:path h="3605846" w="6323364">
                <a:moveTo>
                  <a:pt x="6323364" y="0"/>
                </a:moveTo>
                <a:lnTo>
                  <a:pt x="0" y="0"/>
                </a:lnTo>
                <a:lnTo>
                  <a:pt x="0" y="3605846"/>
                </a:lnTo>
                <a:lnTo>
                  <a:pt x="6323364" y="3605846"/>
                </a:lnTo>
                <a:lnTo>
                  <a:pt x="6323364" y="0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l="0" t="0" r="-118331" b="-7698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723900" y="876300"/>
            <a:ext cx="11913870" cy="1335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7800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Alustavat osuuspituudet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3028652"/>
            <a:ext cx="8366523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Venlojen viesti 2025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1. 5,8 km, 47 min, 160 m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2. 8,6 km, 67 min, 240 m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3. 5,0 km, 37 min, 140 m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4. 7,6 km, 59 min, 210 m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Yhteensä: 27 km, 3 h 30 min, 710 m</a:t>
            </a: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9395223" y="3028652"/>
            <a:ext cx="8366523" cy="5142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Jukolan viesti 2025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1. 12,0 km, hämärä/pimeä, 72 min, 420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2. 9,8 km, pimeä, 63 min, 370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3. 12,9 km, pimeä/hämärä, 79 min, 430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D2222"/>
                </a:solidFill>
                <a:latin typeface="Canva Sans"/>
                <a:ea typeface="Canva Sans"/>
                <a:cs typeface="Canva Sans"/>
                <a:sym typeface="Canva Sans"/>
              </a:rPr>
              <a:t>4. 6,2 km, hämärä/valoisa, 37 min, 190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D2222"/>
                </a:solidFill>
                <a:latin typeface="Canva Sans"/>
                <a:ea typeface="Canva Sans"/>
                <a:cs typeface="Canva Sans"/>
                <a:sym typeface="Canva Sans"/>
              </a:rPr>
              <a:t>5. 6,3 km, valoisa, 37 min, 190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6. 11,1 km, valoisa, 68 min, 400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7. 14,9 km, valoisa, 88 min, 470 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b="true" sz="2799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Yhteensä 73,2 km 7 h 24 min 2470m</a:t>
            </a: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765000" y="7792324"/>
            <a:ext cx="12655628" cy="1807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1"/>
              </a:lnSpc>
            </a:pPr>
            <a:r>
              <a:rPr lang="en-US" sz="210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Notes:</a:t>
            </a:r>
          </a:p>
          <a:p>
            <a:pPr algn="l">
              <a:lnSpc>
                <a:spcPts val="2941"/>
              </a:lnSpc>
            </a:pPr>
            <a:r>
              <a:rPr lang="en-US" sz="210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 In the Venla relay, the second leg is long.</a:t>
            </a:r>
          </a:p>
          <a:p>
            <a:pPr algn="l">
              <a:lnSpc>
                <a:spcPts val="2941"/>
              </a:lnSpc>
            </a:pPr>
            <a:r>
              <a:rPr lang="en-US" sz="210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 In Jukola, the middle legs (4th/5th) are relatively short, and the long night leg (3rd) is "not so long."</a:t>
            </a:r>
          </a:p>
          <a:p>
            <a:pPr algn="l">
              <a:lnSpc>
                <a:spcPts val="2941"/>
              </a:lnSpc>
            </a:pPr>
            <a:r>
              <a:rPr lang="en-US" sz="210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941"/>
              </a:lnSpc>
            </a:pPr>
          </a:p>
        </p:txBody>
      </p:sp>
      <p:grpSp>
        <p:nvGrpSpPr>
          <p:cNvPr name="Group 21" id="21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7673168" y="5455568"/>
            <a:ext cx="2551630" cy="2574153"/>
          </a:xfrm>
          <a:custGeom>
            <a:avLst/>
            <a:gdLst/>
            <a:ahLst/>
            <a:cxnLst/>
            <a:rect r="r" b="b" t="t" l="l"/>
            <a:pathLst>
              <a:path h="2574153" w="2551630">
                <a:moveTo>
                  <a:pt x="0" y="0"/>
                </a:moveTo>
                <a:lnTo>
                  <a:pt x="2551630" y="0"/>
                </a:lnTo>
                <a:lnTo>
                  <a:pt x="2551630" y="2574153"/>
                </a:lnTo>
                <a:lnTo>
                  <a:pt x="0" y="25741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3387660">
            <a:off x="12883904" y="6121976"/>
            <a:ext cx="2003985" cy="2466443"/>
          </a:xfrm>
          <a:custGeom>
            <a:avLst/>
            <a:gdLst/>
            <a:ahLst/>
            <a:cxnLst/>
            <a:rect r="r" b="b" t="t" l="l"/>
            <a:pathLst>
              <a:path h="2466443" w="2003985">
                <a:moveTo>
                  <a:pt x="0" y="0"/>
                </a:moveTo>
                <a:lnTo>
                  <a:pt x="2003985" y="0"/>
                </a:lnTo>
                <a:lnTo>
                  <a:pt x="2003985" y="2466443"/>
                </a:lnTo>
                <a:lnTo>
                  <a:pt x="0" y="24664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840362" y="1691006"/>
            <a:ext cx="14870484" cy="3452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337DF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Next: </a:t>
            </a:r>
          </a:p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337DF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Taitoporkkana ala Hutteri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779410" y="1927483"/>
            <a:ext cx="15293091" cy="7433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4076" indent="-267038" lvl="1">
              <a:lnSpc>
                <a:spcPts val="3463"/>
              </a:lnSpc>
              <a:buFont typeface="Arial"/>
              <a:buChar char="•"/>
            </a:pPr>
            <a:r>
              <a:rPr lang="en-US" sz="2473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Situation and mental simulation:</a:t>
            </a:r>
          </a:p>
          <a:p>
            <a:pPr algn="l">
              <a:lnSpc>
                <a:spcPts val="3463"/>
              </a:lnSpc>
            </a:pP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3rd leg runner is doing magnificent performance!  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The gap of almost four minutes has been closed, and you get to start less than a minute behind the lead—but alone.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At the front, a few favorite teams, including Stora Tuna.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Your l</a:t>
            </a: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egs feel light and powerfull, focus is sharp…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Conditions are really dark and headlamp will be needed. 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You switch the Lumonite light on, get the map...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Now…</a:t>
            </a:r>
            <a:r>
              <a:rPr lang="en-US" b="true" sz="2311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K-1, 1-2, 2-3 &amp; 3-4…</a:t>
            </a:r>
            <a:r>
              <a:rPr lang="en-US" sz="231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 How you will solve those controls and what is your tactic?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FD2222"/>
                </a:solidFill>
                <a:latin typeface="Canva Sans"/>
                <a:ea typeface="Canva Sans"/>
                <a:cs typeface="Canva Sans"/>
                <a:sym typeface="Canva Sans"/>
              </a:rPr>
              <a:t>Be prepared to explain (in Finnish or English) your choices, the key o-technical points, and how you handle this situation.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FD2222"/>
                </a:solidFill>
                <a:latin typeface="Canva Sans"/>
                <a:ea typeface="Canva Sans"/>
                <a:cs typeface="Canva Sans"/>
                <a:sym typeface="Canva Sans"/>
              </a:rPr>
              <a:t>Consider the orienteering tactical elements, how you mentally approach the situation, and how you act.</a:t>
            </a:r>
          </a:p>
          <a:p>
            <a:pPr algn="l" marL="998206" indent="-332735" lvl="2">
              <a:lnSpc>
                <a:spcPts val="3236"/>
              </a:lnSpc>
              <a:buFont typeface="Arial"/>
              <a:buChar char="⚬"/>
            </a:pPr>
            <a:r>
              <a:rPr lang="en-US" sz="231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Just saying "my own work" is not enough—think about how you reach the “flow feeling” that guides you toward your best performance.</a:t>
            </a:r>
          </a:p>
          <a:p>
            <a:pPr algn="l">
              <a:lnSpc>
                <a:spcPts val="3236"/>
              </a:lnSpc>
            </a:pPr>
          </a:p>
          <a:p>
            <a:pPr algn="l">
              <a:lnSpc>
                <a:spcPts val="3463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4585603" y="661547"/>
            <a:ext cx="9116794" cy="1109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92"/>
              </a:lnSpc>
            </a:pPr>
            <a:r>
              <a:rPr lang="en-US" sz="6565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Task 1 - Jukola 4th. leg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3387660">
            <a:off x="16002208" y="7879551"/>
            <a:ext cx="1384611" cy="1704136"/>
          </a:xfrm>
          <a:custGeom>
            <a:avLst/>
            <a:gdLst/>
            <a:ahLst/>
            <a:cxnLst/>
            <a:rect r="r" b="b" t="t" l="l"/>
            <a:pathLst>
              <a:path h="1704136" w="1384611">
                <a:moveTo>
                  <a:pt x="0" y="0"/>
                </a:moveTo>
                <a:lnTo>
                  <a:pt x="1384611" y="0"/>
                </a:lnTo>
                <a:lnTo>
                  <a:pt x="1384611" y="1704136"/>
                </a:lnTo>
                <a:lnTo>
                  <a:pt x="0" y="1704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048837" y="890129"/>
            <a:ext cx="10147518" cy="8368171"/>
            <a:chOff x="0" y="0"/>
            <a:chExt cx="13530024" cy="1115756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530024" cy="11157562"/>
            </a:xfrm>
            <a:custGeom>
              <a:avLst/>
              <a:gdLst/>
              <a:ahLst/>
              <a:cxnLst/>
              <a:rect r="r" b="b" t="t" l="l"/>
              <a:pathLst>
                <a:path h="11157562" w="13530024">
                  <a:moveTo>
                    <a:pt x="0" y="0"/>
                  </a:moveTo>
                  <a:lnTo>
                    <a:pt x="13530024" y="0"/>
                  </a:lnTo>
                  <a:lnTo>
                    <a:pt x="13530024" y="11157562"/>
                  </a:lnTo>
                  <a:lnTo>
                    <a:pt x="0" y="11157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159" t="-278301" r="-39815" b="-9581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2076223">
              <a:off x="1914617" y="8025664"/>
              <a:ext cx="1406761" cy="1227399"/>
            </a:xfrm>
            <a:custGeom>
              <a:avLst/>
              <a:gdLst/>
              <a:ahLst/>
              <a:cxnLst/>
              <a:rect r="r" b="b" t="t" l="l"/>
              <a:pathLst>
                <a:path h="1227399" w="1406761">
                  <a:moveTo>
                    <a:pt x="0" y="0"/>
                  </a:moveTo>
                  <a:lnTo>
                    <a:pt x="1406761" y="0"/>
                  </a:lnTo>
                  <a:lnTo>
                    <a:pt x="1406761" y="1227399"/>
                  </a:lnTo>
                  <a:lnTo>
                    <a:pt x="0" y="12273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928328" y="7337394"/>
              <a:ext cx="1151056" cy="1151056"/>
            </a:xfrm>
            <a:custGeom>
              <a:avLst/>
              <a:gdLst/>
              <a:ahLst/>
              <a:cxnLst/>
              <a:rect r="r" b="b" t="t" l="l"/>
              <a:pathLst>
                <a:path h="1151056" w="1151056">
                  <a:moveTo>
                    <a:pt x="0" y="0"/>
                  </a:moveTo>
                  <a:lnTo>
                    <a:pt x="1151056" y="0"/>
                  </a:lnTo>
                  <a:lnTo>
                    <a:pt x="1151056" y="1151056"/>
                  </a:lnTo>
                  <a:lnTo>
                    <a:pt x="0" y="1151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4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0603575" y="5644442"/>
              <a:ext cx="1151056" cy="1151056"/>
            </a:xfrm>
            <a:custGeom>
              <a:avLst/>
              <a:gdLst/>
              <a:ahLst/>
              <a:cxnLst/>
              <a:rect r="r" b="b" t="t" l="l"/>
              <a:pathLst>
                <a:path h="1151056" w="1151056">
                  <a:moveTo>
                    <a:pt x="0" y="0"/>
                  </a:moveTo>
                  <a:lnTo>
                    <a:pt x="1151057" y="0"/>
                  </a:lnTo>
                  <a:lnTo>
                    <a:pt x="1151057" y="1151057"/>
                  </a:lnTo>
                  <a:lnTo>
                    <a:pt x="0" y="1151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4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8081912" y="2428872"/>
              <a:ext cx="1151056" cy="1151056"/>
            </a:xfrm>
            <a:custGeom>
              <a:avLst/>
              <a:gdLst/>
              <a:ahLst/>
              <a:cxnLst/>
              <a:rect r="r" b="b" t="t" l="l"/>
              <a:pathLst>
                <a:path h="1151056" w="1151056">
                  <a:moveTo>
                    <a:pt x="0" y="0"/>
                  </a:moveTo>
                  <a:lnTo>
                    <a:pt x="1151056" y="0"/>
                  </a:lnTo>
                  <a:lnTo>
                    <a:pt x="1151056" y="1151057"/>
                  </a:lnTo>
                  <a:lnTo>
                    <a:pt x="0" y="1151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4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0326404" y="468989"/>
              <a:ext cx="1151056" cy="1151056"/>
            </a:xfrm>
            <a:custGeom>
              <a:avLst/>
              <a:gdLst/>
              <a:ahLst/>
              <a:cxnLst/>
              <a:rect r="r" b="b" t="t" l="l"/>
              <a:pathLst>
                <a:path h="1151056" w="1151056">
                  <a:moveTo>
                    <a:pt x="0" y="0"/>
                  </a:moveTo>
                  <a:lnTo>
                    <a:pt x="1151056" y="0"/>
                  </a:lnTo>
                  <a:lnTo>
                    <a:pt x="1151056" y="1151056"/>
                  </a:lnTo>
                  <a:lnTo>
                    <a:pt x="0" y="1151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4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23" id="23"/>
            <p:cNvSpPr/>
            <p:nvPr/>
          </p:nvSpPr>
          <p:spPr>
            <a:xfrm flipV="true">
              <a:off x="3781674" y="8122495"/>
              <a:ext cx="3952468" cy="567730"/>
            </a:xfrm>
            <a:prstGeom prst="line">
              <a:avLst/>
            </a:prstGeom>
            <a:ln cap="flat" w="105058">
              <a:solidFill>
                <a:srgbClr val="DB0679">
                  <a:alpha val="73725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 flipV="true">
              <a:off x="9232968" y="6695965"/>
              <a:ext cx="1267619" cy="862320"/>
            </a:xfrm>
            <a:prstGeom prst="line">
              <a:avLst/>
            </a:prstGeom>
            <a:ln cap="flat" w="105058">
              <a:solidFill>
                <a:srgbClr val="DB0679">
                  <a:alpha val="73725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5" id="25"/>
            <p:cNvSpPr/>
            <p:nvPr/>
          </p:nvSpPr>
          <p:spPr>
            <a:xfrm>
              <a:off x="9079384" y="3579929"/>
              <a:ext cx="1649785" cy="2064514"/>
            </a:xfrm>
            <a:prstGeom prst="line">
              <a:avLst/>
            </a:prstGeom>
            <a:ln cap="flat" w="105058">
              <a:solidFill>
                <a:srgbClr val="DB0679">
                  <a:alpha val="73725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 flipV="true">
              <a:off x="9232968" y="1496899"/>
              <a:ext cx="1093436" cy="931973"/>
            </a:xfrm>
            <a:prstGeom prst="line">
              <a:avLst/>
            </a:prstGeom>
            <a:ln cap="flat" w="105058">
              <a:solidFill>
                <a:srgbClr val="DB0679">
                  <a:alpha val="73725"/>
                </a:srgbClr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7" id="27"/>
          <p:cNvSpPr txBox="true"/>
          <p:nvPr/>
        </p:nvSpPr>
        <p:spPr>
          <a:xfrm rot="0">
            <a:off x="11004211" y="6633639"/>
            <a:ext cx="295037" cy="837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b="true">
                <a:solidFill>
                  <a:srgbClr val="DB0679"/>
                </a:solidFill>
                <a:latin typeface="Inter Bold"/>
                <a:ea typeface="Inter Bold"/>
                <a:cs typeface="Inter Bold"/>
                <a:sym typeface="Inter Bold"/>
              </a:rPr>
              <a:t>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604669" y="5841794"/>
            <a:ext cx="384096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true">
                <a:solidFill>
                  <a:srgbClr val="DB0679"/>
                </a:solidFill>
                <a:latin typeface="Inter Bold"/>
                <a:ea typeface="Inter Bold"/>
                <a:cs typeface="Inter Bold"/>
                <a:sym typeface="Inter Bold"/>
              </a:rPr>
              <a:t>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632100" y="3217414"/>
            <a:ext cx="40207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true">
                <a:solidFill>
                  <a:srgbClr val="DB0679"/>
                </a:solidFill>
                <a:latin typeface="Inter Bold"/>
                <a:ea typeface="Inter Bold"/>
                <a:cs typeface="Inter Bold"/>
                <a:sym typeface="Inter Bold"/>
              </a:rPr>
              <a:t>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196999" y="2121639"/>
            <a:ext cx="413266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true">
                <a:solidFill>
                  <a:srgbClr val="DB0679"/>
                </a:solidFill>
                <a:latin typeface="Inter Bold"/>
                <a:ea typeface="Inter Bold"/>
                <a:cs typeface="Inter Bold"/>
                <a:sym typeface="Inter Bold"/>
              </a:rPr>
              <a:t>4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049957" y="2213820"/>
            <a:ext cx="16022545" cy="6506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9550" indent="-279775" lvl="1">
              <a:lnSpc>
                <a:spcPts val="3628"/>
              </a:lnSpc>
              <a:buFont typeface="Arial"/>
              <a:buChar char="•"/>
            </a:pPr>
            <a:r>
              <a:rPr lang="en-US" sz="259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Lähtö- ja mentaalinen tilanne</a:t>
            </a:r>
          </a:p>
          <a:p>
            <a:pPr algn="l">
              <a:lnSpc>
                <a:spcPts val="3628"/>
              </a:lnSpc>
            </a:pP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Aloitusosuuden viestin viejältä ei ole mennyt loppumatka ihan puikkoihin.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Eroa kärkeen on syntynyt reilusti, etkä pääsekään matkaan aivan kärkikahinoissa. 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Oma suorituksesi on kuitenkin lähtenyt mallikkaasti liikenteeseen ja ensimmäiset hajontarastit ovat tulleet mukavasti vastaan. 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Itseluottamuksesi on korkealla, etkä ole muista hitaammista suunnistajista välittänyt.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Eteesi avautuu pitkä haastavan näköinen rastiväli (7-8), et näe muita suunnistajia edessäsi. 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FD2222"/>
                </a:solidFill>
                <a:latin typeface="Canva Sans"/>
                <a:ea typeface="Canva Sans"/>
                <a:cs typeface="Canva Sans"/>
                <a:sym typeface="Canva Sans"/>
              </a:rPr>
              <a:t>Mistä lähdet toteuttamaan väliä? Miksi ja miten?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Mieti suunnistustaktiset elementit, metaalisesti kuinka suhtaudut tilanteeseen ja miten toimit.</a:t>
            </a:r>
          </a:p>
          <a:p>
            <a:pPr algn="l" marL="1045819" indent="-348606" lvl="2">
              <a:lnSpc>
                <a:spcPts val="3390"/>
              </a:lnSpc>
              <a:buFont typeface="Arial"/>
              <a:buChar char="⚬"/>
            </a:pPr>
            <a:r>
              <a:rPr lang="en-US" sz="2421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Valmistaudu kertomaan (suomeksi tai engalnniksi) valintasi, taidollisesti tärkeät kohteet ja miten toimit tässä tilanteessa. </a:t>
            </a:r>
          </a:p>
          <a:p>
            <a:pPr algn="l">
              <a:lnSpc>
                <a:spcPts val="3390"/>
              </a:lnSpc>
            </a:pPr>
          </a:p>
          <a:p>
            <a:pPr algn="l">
              <a:lnSpc>
                <a:spcPts val="3390"/>
              </a:lnSpc>
            </a:pPr>
          </a:p>
          <a:p>
            <a:pPr algn="l">
              <a:lnSpc>
                <a:spcPts val="3628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2391907" y="661547"/>
            <a:ext cx="13504187" cy="1109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92"/>
              </a:lnSpc>
            </a:pPr>
            <a:r>
              <a:rPr lang="en-US" sz="6565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Tehtävä 2 - Jukola/Venla 2. osuus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3387660">
            <a:off x="16002208" y="7879551"/>
            <a:ext cx="1384611" cy="1704136"/>
          </a:xfrm>
          <a:custGeom>
            <a:avLst/>
            <a:gdLst/>
            <a:ahLst/>
            <a:cxnLst/>
            <a:rect r="r" b="b" t="t" l="l"/>
            <a:pathLst>
              <a:path h="1704136" w="1384611">
                <a:moveTo>
                  <a:pt x="0" y="0"/>
                </a:moveTo>
                <a:lnTo>
                  <a:pt x="1384611" y="0"/>
                </a:lnTo>
                <a:lnTo>
                  <a:pt x="1384611" y="1704136"/>
                </a:lnTo>
                <a:lnTo>
                  <a:pt x="0" y="1704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52933" y="1965583"/>
            <a:ext cx="16371501" cy="7392996"/>
          </a:xfrm>
          <a:custGeom>
            <a:avLst/>
            <a:gdLst/>
            <a:ahLst/>
            <a:cxnLst/>
            <a:rect r="r" b="b" t="t" l="l"/>
            <a:pathLst>
              <a:path h="7392996" w="16371501">
                <a:moveTo>
                  <a:pt x="0" y="0"/>
                </a:moveTo>
                <a:lnTo>
                  <a:pt x="16371501" y="0"/>
                </a:lnTo>
                <a:lnTo>
                  <a:pt x="16371501" y="7392997"/>
                </a:lnTo>
                <a:lnTo>
                  <a:pt x="0" y="7392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124" t="-77121" r="0" b="-164623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3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4432783" y="6608101"/>
            <a:ext cx="631557" cy="631557"/>
          </a:xfrm>
          <a:custGeom>
            <a:avLst/>
            <a:gdLst/>
            <a:ahLst/>
            <a:cxnLst/>
            <a:rect r="r" b="b" t="t" l="l"/>
            <a:pathLst>
              <a:path h="631557" w="631557">
                <a:moveTo>
                  <a:pt x="0" y="0"/>
                </a:moveTo>
                <a:lnTo>
                  <a:pt x="631557" y="0"/>
                </a:lnTo>
                <a:lnTo>
                  <a:pt x="631557" y="631557"/>
                </a:lnTo>
                <a:lnTo>
                  <a:pt x="0" y="6315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 flipH="true">
            <a:off x="5311932" y="4964253"/>
            <a:ext cx="8868563" cy="1898475"/>
          </a:xfrm>
          <a:prstGeom prst="line">
            <a:avLst/>
          </a:prstGeom>
          <a:ln cap="flat" w="57150">
            <a:solidFill>
              <a:srgbClr val="DB0679">
                <a:alpha val="73725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14246690" y="4455140"/>
            <a:ext cx="631557" cy="631557"/>
          </a:xfrm>
          <a:custGeom>
            <a:avLst/>
            <a:gdLst/>
            <a:ahLst/>
            <a:cxnLst/>
            <a:rect r="r" b="b" t="t" l="l"/>
            <a:pathLst>
              <a:path h="631557" w="631557">
                <a:moveTo>
                  <a:pt x="0" y="0"/>
                </a:moveTo>
                <a:lnTo>
                  <a:pt x="631557" y="0"/>
                </a:lnTo>
                <a:lnTo>
                  <a:pt x="631557" y="631557"/>
                </a:lnTo>
                <a:lnTo>
                  <a:pt x="0" y="6315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5160122" y="4152723"/>
            <a:ext cx="309801" cy="70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true">
                <a:solidFill>
                  <a:srgbClr val="DB0679"/>
                </a:solidFill>
                <a:latin typeface="Inter Bold"/>
                <a:ea typeface="Inter Bold"/>
                <a:cs typeface="Inter Bold"/>
                <a:sym typeface="Inter Bold"/>
              </a:rPr>
              <a:t>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432783" y="5902617"/>
            <a:ext cx="344210" cy="70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true">
                <a:solidFill>
                  <a:srgbClr val="DB0679"/>
                </a:solidFill>
                <a:latin typeface="Inter Bold"/>
                <a:ea typeface="Inter Bold"/>
                <a:cs typeface="Inter Bold"/>
                <a:sym typeface="Inter Bold"/>
              </a:rPr>
              <a:t>8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-2410645">
            <a:off x="442725" y="1901885"/>
            <a:ext cx="5227977" cy="60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2"/>
              </a:lnSpc>
            </a:pPr>
            <a:r>
              <a:rPr lang="en-US" sz="180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Käännä puhelin tai läppäri 😉</a:t>
            </a:r>
          </a:p>
          <a:p>
            <a:pPr algn="ctr">
              <a:lnSpc>
                <a:spcPts val="2522"/>
              </a:lnSpc>
            </a:pPr>
            <a:r>
              <a:rPr lang="en-US" sz="1801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En saanut osumaan kivasti rastivälin suuntaan. 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049957" y="2213820"/>
            <a:ext cx="16377877" cy="6649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1959" indent="-285979" lvl="1">
              <a:lnSpc>
                <a:spcPts val="3708"/>
              </a:lnSpc>
              <a:buFont typeface="Arial"/>
              <a:buChar char="•"/>
            </a:pPr>
            <a:r>
              <a:rPr lang="en-US" sz="264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Lähtö- ja mentaalinen tilanne</a:t>
            </a:r>
          </a:p>
          <a:p>
            <a:pPr algn="l">
              <a:lnSpc>
                <a:spcPts val="3708"/>
              </a:lnSpc>
            </a:pPr>
          </a:p>
          <a:p>
            <a:pPr algn="l" marL="1069012" indent="-356337" lvl="2">
              <a:lnSpc>
                <a:spcPts val="3465"/>
              </a:lnSpc>
              <a:buFont typeface="Arial"/>
              <a:buChar char="⚬"/>
            </a:pPr>
            <a:r>
              <a:rPr lang="en-US" sz="2475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Viimeisiä viedään. Suoritus on mennyt täysin nappiin, you did it....paitsi, että toiseksi viimeinen suunnistettava rasti ennen viimeistä rastia (joka sekin pitää noukkia puhtaasti) on edessäsi.</a:t>
            </a:r>
          </a:p>
          <a:p>
            <a:pPr algn="l" marL="1069012" indent="-356337" lvl="2">
              <a:lnSpc>
                <a:spcPts val="3465"/>
              </a:lnSpc>
              <a:buFont typeface="Arial"/>
              <a:buChar char="⚬"/>
            </a:pPr>
            <a:r>
              <a:rPr lang="en-US" sz="2475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Kuulutus kuuluu jo, kärki on vaihtanut, mutta olet juossut tähä asti elämäsi juoksua ja joukkueesi on taas takaisin kärkikahinoissa. </a:t>
            </a:r>
          </a:p>
          <a:p>
            <a:pPr algn="l" marL="1069012" indent="-356337" lvl="2">
              <a:lnSpc>
                <a:spcPts val="3465"/>
              </a:lnSpc>
              <a:buFont typeface="Arial"/>
              <a:buChar char="⚬"/>
            </a:pPr>
            <a:r>
              <a:rPr lang="en-US" sz="2475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Nyt täytyy vetää hyvin ja ottaa huomioon....Mitä täytyy ottaa huomioon? </a:t>
            </a:r>
          </a:p>
          <a:p>
            <a:pPr algn="l" marL="1069012" indent="-356337" lvl="2">
              <a:lnSpc>
                <a:spcPts val="3465"/>
              </a:lnSpc>
              <a:buFont typeface="Arial"/>
              <a:buChar char="⚬"/>
            </a:pPr>
            <a:r>
              <a:rPr lang="en-US" sz="2475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Kuinka naulaat rastivälin </a:t>
            </a:r>
            <a:r>
              <a:rPr lang="en-US" b="true" sz="2475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11-12,</a:t>
            </a:r>
            <a:r>
              <a:rPr lang="en-US" sz="2475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 sujuvasti ja vauhdikkaasti? </a:t>
            </a:r>
          </a:p>
          <a:p>
            <a:pPr algn="l" marL="1069012" indent="-356337" lvl="2">
              <a:lnSpc>
                <a:spcPts val="3465"/>
              </a:lnSpc>
              <a:buFont typeface="Arial"/>
              <a:buChar char="⚬"/>
            </a:pPr>
            <a:r>
              <a:rPr lang="en-US" sz="2475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Mieti suunnistustaktiset elementit, metaalisesti kuinka suhtaudut tilanteeseen ja miten toimit.</a:t>
            </a:r>
          </a:p>
          <a:p>
            <a:pPr algn="l" marL="1069012" indent="-356337" lvl="2">
              <a:lnSpc>
                <a:spcPts val="3465"/>
              </a:lnSpc>
              <a:buFont typeface="Arial"/>
              <a:buChar char="⚬"/>
            </a:pPr>
            <a:r>
              <a:rPr lang="en-US" sz="2475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Valmistaudu kertomaan (suomeksi tai engalnniksi) valintasi, taidollisesti tärkeät kohteet ja miten toimit tässä tilanteessa. </a:t>
            </a:r>
          </a:p>
          <a:p>
            <a:pPr algn="l">
              <a:lnSpc>
                <a:spcPts val="3465"/>
              </a:lnSpc>
            </a:pPr>
          </a:p>
          <a:p>
            <a:pPr algn="l">
              <a:lnSpc>
                <a:spcPts val="3465"/>
              </a:lnSpc>
            </a:pPr>
          </a:p>
          <a:p>
            <a:pPr algn="l">
              <a:lnSpc>
                <a:spcPts val="3465"/>
              </a:lnSpc>
            </a:pPr>
          </a:p>
          <a:p>
            <a:pPr algn="l">
              <a:lnSpc>
                <a:spcPts val="3708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4017997" y="661547"/>
            <a:ext cx="10252006" cy="1109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92"/>
              </a:lnSpc>
            </a:pPr>
            <a:r>
              <a:rPr lang="en-US" sz="6565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Tehtävä 3 - Jukola/Venla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3387660">
            <a:off x="16002208" y="7879551"/>
            <a:ext cx="1384611" cy="1704136"/>
          </a:xfrm>
          <a:custGeom>
            <a:avLst/>
            <a:gdLst/>
            <a:ahLst/>
            <a:cxnLst/>
            <a:rect r="r" b="b" t="t" l="l"/>
            <a:pathLst>
              <a:path h="1704136" w="1384611">
                <a:moveTo>
                  <a:pt x="0" y="0"/>
                </a:moveTo>
                <a:lnTo>
                  <a:pt x="1384611" y="0"/>
                </a:lnTo>
                <a:lnTo>
                  <a:pt x="1384611" y="1704136"/>
                </a:lnTo>
                <a:lnTo>
                  <a:pt x="0" y="1704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2893323">
            <a:off x="5515681" y="1836662"/>
            <a:ext cx="6173898" cy="6274786"/>
          </a:xfrm>
          <a:custGeom>
            <a:avLst/>
            <a:gdLst/>
            <a:ahLst/>
            <a:cxnLst/>
            <a:rect r="r" b="b" t="t" l="l"/>
            <a:pathLst>
              <a:path h="6274786" w="6173898">
                <a:moveTo>
                  <a:pt x="0" y="0"/>
                </a:moveTo>
                <a:lnTo>
                  <a:pt x="6173897" y="0"/>
                </a:lnTo>
                <a:lnTo>
                  <a:pt x="6173897" y="6274787"/>
                </a:lnTo>
                <a:lnTo>
                  <a:pt x="0" y="62747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778" t="-25982" r="-76636" b="-135338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91" y="102338"/>
            <a:ext cx="18104589" cy="10098274"/>
            <a:chOff x="0" y="0"/>
            <a:chExt cx="24139452" cy="134643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39525" cy="13464539"/>
            </a:xfrm>
            <a:custGeom>
              <a:avLst/>
              <a:gdLst/>
              <a:ahLst/>
              <a:cxnLst/>
              <a:rect r="r" b="b" t="t" l="l"/>
              <a:pathLst>
                <a:path h="13464539" w="24139525">
                  <a:moveTo>
                    <a:pt x="0" y="411988"/>
                  </a:moveTo>
                  <a:cubicBezTo>
                    <a:pt x="0" y="184023"/>
                    <a:pt x="185547" y="0"/>
                    <a:pt x="413639" y="0"/>
                  </a:cubicBezTo>
                  <a:lnTo>
                    <a:pt x="23725887" y="0"/>
                  </a:lnTo>
                  <a:lnTo>
                    <a:pt x="23725887" y="76200"/>
                  </a:lnTo>
                  <a:lnTo>
                    <a:pt x="23725887" y="0"/>
                  </a:lnTo>
                  <a:cubicBezTo>
                    <a:pt x="23953978" y="0"/>
                    <a:pt x="24139525" y="184023"/>
                    <a:pt x="24139525" y="411988"/>
                  </a:cubicBezTo>
                  <a:lnTo>
                    <a:pt x="24063325" y="411988"/>
                  </a:lnTo>
                  <a:lnTo>
                    <a:pt x="24139525" y="411988"/>
                  </a:lnTo>
                  <a:lnTo>
                    <a:pt x="24139525" y="13052552"/>
                  </a:lnTo>
                  <a:lnTo>
                    <a:pt x="24063325" y="13052552"/>
                  </a:lnTo>
                  <a:lnTo>
                    <a:pt x="24139525" y="13052552"/>
                  </a:lnTo>
                  <a:cubicBezTo>
                    <a:pt x="24139525" y="13280389"/>
                    <a:pt x="23953978" y="13464539"/>
                    <a:pt x="23725887" y="13464539"/>
                  </a:cubicBezTo>
                  <a:lnTo>
                    <a:pt x="23725887" y="13388339"/>
                  </a:lnTo>
                  <a:lnTo>
                    <a:pt x="23725887" y="13464539"/>
                  </a:lnTo>
                  <a:lnTo>
                    <a:pt x="413639" y="13464539"/>
                  </a:lnTo>
                  <a:lnTo>
                    <a:pt x="413639" y="13388339"/>
                  </a:lnTo>
                  <a:lnTo>
                    <a:pt x="413639" y="13464539"/>
                  </a:lnTo>
                  <a:cubicBezTo>
                    <a:pt x="185547" y="13464539"/>
                    <a:pt x="0" y="13280517"/>
                    <a:pt x="0" y="13052552"/>
                  </a:cubicBezTo>
                  <a:lnTo>
                    <a:pt x="0" y="411988"/>
                  </a:lnTo>
                  <a:lnTo>
                    <a:pt x="76200" y="411988"/>
                  </a:lnTo>
                  <a:lnTo>
                    <a:pt x="0" y="411988"/>
                  </a:lnTo>
                  <a:moveTo>
                    <a:pt x="152400" y="411988"/>
                  </a:moveTo>
                  <a:lnTo>
                    <a:pt x="152400" y="13052552"/>
                  </a:lnTo>
                  <a:lnTo>
                    <a:pt x="76200" y="13052552"/>
                  </a:lnTo>
                  <a:lnTo>
                    <a:pt x="152400" y="13052552"/>
                  </a:lnTo>
                  <a:cubicBezTo>
                    <a:pt x="152400" y="13195554"/>
                    <a:pt x="268986" y="13312139"/>
                    <a:pt x="413639" y="13312139"/>
                  </a:cubicBezTo>
                  <a:lnTo>
                    <a:pt x="23725887" y="13312139"/>
                  </a:lnTo>
                  <a:cubicBezTo>
                    <a:pt x="23870540" y="13312139"/>
                    <a:pt x="23987125" y="13195554"/>
                    <a:pt x="23987125" y="13052552"/>
                  </a:cubicBezTo>
                  <a:lnTo>
                    <a:pt x="23987125" y="411988"/>
                  </a:lnTo>
                  <a:cubicBezTo>
                    <a:pt x="23987125" y="268986"/>
                    <a:pt x="23870540" y="152400"/>
                    <a:pt x="23725887" y="152400"/>
                  </a:cubicBezTo>
                  <a:lnTo>
                    <a:pt x="413639" y="152400"/>
                  </a:lnTo>
                  <a:lnTo>
                    <a:pt x="413639" y="76200"/>
                  </a:lnTo>
                  <a:lnTo>
                    <a:pt x="413639" y="152400"/>
                  </a:lnTo>
                  <a:cubicBezTo>
                    <a:pt x="268986" y="152400"/>
                    <a:pt x="152400" y="268986"/>
                    <a:pt x="152400" y="411988"/>
                  </a:cubicBezTo>
                  <a:close/>
                </a:path>
              </a:pathLst>
            </a:custGeom>
            <a:solidFill>
              <a:srgbClr val="FF0000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3724" y="311542"/>
            <a:ext cx="17689918" cy="9681734"/>
            <a:chOff x="0" y="0"/>
            <a:chExt cx="23586558" cy="129089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86567" cy="12909042"/>
            </a:xfrm>
            <a:custGeom>
              <a:avLst/>
              <a:gdLst/>
              <a:ahLst/>
              <a:cxnLst/>
              <a:rect r="r" b="b" t="t" l="l"/>
              <a:pathLst>
                <a:path h="12909042" w="23586567">
                  <a:moveTo>
                    <a:pt x="0" y="211836"/>
                  </a:moveTo>
                  <a:cubicBezTo>
                    <a:pt x="0" y="94488"/>
                    <a:pt x="95504" y="0"/>
                    <a:pt x="212598" y="0"/>
                  </a:cubicBezTo>
                  <a:lnTo>
                    <a:pt x="23373969" y="0"/>
                  </a:lnTo>
                  <a:lnTo>
                    <a:pt x="23373969" y="76200"/>
                  </a:lnTo>
                  <a:lnTo>
                    <a:pt x="23373969" y="0"/>
                  </a:lnTo>
                  <a:cubicBezTo>
                    <a:pt x="23490935" y="0"/>
                    <a:pt x="23586567" y="94488"/>
                    <a:pt x="23586567" y="211836"/>
                  </a:cubicBezTo>
                  <a:lnTo>
                    <a:pt x="23510367" y="211836"/>
                  </a:lnTo>
                  <a:lnTo>
                    <a:pt x="23586567" y="211836"/>
                  </a:lnTo>
                  <a:lnTo>
                    <a:pt x="23586567" y="12697206"/>
                  </a:lnTo>
                  <a:lnTo>
                    <a:pt x="23510367" y="12697206"/>
                  </a:lnTo>
                  <a:lnTo>
                    <a:pt x="23586567" y="12697206"/>
                  </a:lnTo>
                  <a:cubicBezTo>
                    <a:pt x="23586567" y="12814553"/>
                    <a:pt x="23491062" y="12909042"/>
                    <a:pt x="23373969" y="12909042"/>
                  </a:cubicBezTo>
                  <a:lnTo>
                    <a:pt x="23373969" y="12832842"/>
                  </a:lnTo>
                  <a:lnTo>
                    <a:pt x="23373969" y="12909042"/>
                  </a:lnTo>
                  <a:lnTo>
                    <a:pt x="212598" y="12909042"/>
                  </a:lnTo>
                  <a:lnTo>
                    <a:pt x="212598" y="12832842"/>
                  </a:lnTo>
                  <a:lnTo>
                    <a:pt x="212598" y="12909042"/>
                  </a:lnTo>
                  <a:cubicBezTo>
                    <a:pt x="95631" y="12909042"/>
                    <a:pt x="0" y="12814553"/>
                    <a:pt x="0" y="12697206"/>
                  </a:cubicBezTo>
                  <a:lnTo>
                    <a:pt x="0" y="211836"/>
                  </a:lnTo>
                  <a:lnTo>
                    <a:pt x="76200" y="211836"/>
                  </a:lnTo>
                  <a:lnTo>
                    <a:pt x="0" y="211836"/>
                  </a:lnTo>
                  <a:moveTo>
                    <a:pt x="152400" y="211836"/>
                  </a:moveTo>
                  <a:lnTo>
                    <a:pt x="152400" y="12697206"/>
                  </a:lnTo>
                  <a:lnTo>
                    <a:pt x="76200" y="12697206"/>
                  </a:lnTo>
                  <a:lnTo>
                    <a:pt x="152400" y="12697206"/>
                  </a:lnTo>
                  <a:cubicBezTo>
                    <a:pt x="152400" y="12729590"/>
                    <a:pt x="178943" y="12756642"/>
                    <a:pt x="212598" y="12756642"/>
                  </a:cubicBezTo>
                  <a:lnTo>
                    <a:pt x="23373969" y="12756642"/>
                  </a:lnTo>
                  <a:cubicBezTo>
                    <a:pt x="23407624" y="12756642"/>
                    <a:pt x="23434167" y="12729718"/>
                    <a:pt x="23434167" y="12697206"/>
                  </a:cubicBezTo>
                  <a:lnTo>
                    <a:pt x="23434167" y="211836"/>
                  </a:lnTo>
                  <a:cubicBezTo>
                    <a:pt x="23434167" y="179451"/>
                    <a:pt x="23407624" y="152400"/>
                    <a:pt x="23373969" y="152400"/>
                  </a:cubicBezTo>
                  <a:lnTo>
                    <a:pt x="212598" y="152400"/>
                  </a:lnTo>
                  <a:lnTo>
                    <a:pt x="212598" y="76200"/>
                  </a:lnTo>
                  <a:lnTo>
                    <a:pt x="212598" y="152400"/>
                  </a:lnTo>
                  <a:cubicBezTo>
                    <a:pt x="178943" y="152400"/>
                    <a:pt x="152400" y="179324"/>
                    <a:pt x="152400" y="211836"/>
                  </a:cubicBezTo>
                  <a:close/>
                </a:path>
              </a:pathLst>
            </a:custGeom>
            <a:solidFill>
              <a:srgbClr val="0337DF">
                <a:alpha val="8039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3111501" cy="2244840"/>
            <a:chOff x="0" y="0"/>
            <a:chExt cx="4148668" cy="299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48709" cy="2993136"/>
            </a:xfrm>
            <a:custGeom>
              <a:avLst/>
              <a:gdLst/>
              <a:ahLst/>
              <a:cxnLst/>
              <a:rect r="r" b="b" t="t" l="l"/>
              <a:pathLst>
                <a:path h="2993136" w="4148709">
                  <a:moveTo>
                    <a:pt x="0" y="0"/>
                  </a:moveTo>
                  <a:lnTo>
                    <a:pt x="0" y="2993136"/>
                  </a:lnTo>
                  <a:lnTo>
                    <a:pt x="41487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3065931" cy="2216889"/>
          </a:xfrm>
          <a:custGeom>
            <a:avLst/>
            <a:gdLst/>
            <a:ahLst/>
            <a:cxnLst/>
            <a:rect r="r" b="b" t="t" l="l"/>
            <a:pathLst>
              <a:path h="2216889" w="3065931">
                <a:moveTo>
                  <a:pt x="3065931" y="0"/>
                </a:moveTo>
                <a:lnTo>
                  <a:pt x="0" y="0"/>
                </a:lnTo>
                <a:lnTo>
                  <a:pt x="0" y="2216889"/>
                </a:lnTo>
                <a:lnTo>
                  <a:pt x="3065931" y="2216889"/>
                </a:lnTo>
                <a:lnTo>
                  <a:pt x="3065931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-118331" b="-395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33690" y="581743"/>
            <a:ext cx="3154310" cy="1383840"/>
          </a:xfrm>
          <a:custGeom>
            <a:avLst/>
            <a:gdLst/>
            <a:ahLst/>
            <a:cxnLst/>
            <a:rect r="r" b="b" t="t" l="l"/>
            <a:pathLst>
              <a:path h="1383840" w="3154310">
                <a:moveTo>
                  <a:pt x="0" y="0"/>
                </a:moveTo>
                <a:lnTo>
                  <a:pt x="3154310" y="0"/>
                </a:lnTo>
                <a:lnTo>
                  <a:pt x="3154310" y="1383840"/>
                </a:lnTo>
                <a:lnTo>
                  <a:pt x="0" y="138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141374" y="9358580"/>
            <a:ext cx="6326031" cy="533265"/>
            <a:chOff x="0" y="0"/>
            <a:chExt cx="8434708" cy="7110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34708" cy="711020"/>
            </a:xfrm>
            <a:custGeom>
              <a:avLst/>
              <a:gdLst/>
              <a:ahLst/>
              <a:cxnLst/>
              <a:rect r="r" b="b" t="t" l="l"/>
              <a:pathLst>
                <a:path h="711020" w="8434708">
                  <a:moveTo>
                    <a:pt x="0" y="0"/>
                  </a:moveTo>
                  <a:lnTo>
                    <a:pt x="8434708" y="0"/>
                  </a:lnTo>
                  <a:lnTo>
                    <a:pt x="8434708" y="711020"/>
                  </a:lnTo>
                  <a:lnTo>
                    <a:pt x="0" y="711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434708" cy="7491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Lahden Suunnistajat -37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198" y="9281394"/>
            <a:ext cx="1028758" cy="654732"/>
            <a:chOff x="0" y="0"/>
            <a:chExt cx="1371678" cy="8729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78" cy="872976"/>
            </a:xfrm>
            <a:custGeom>
              <a:avLst/>
              <a:gdLst/>
              <a:ahLst/>
              <a:cxnLst/>
              <a:rect r="r" b="b" t="t" l="l"/>
              <a:pathLst>
                <a:path h="872976" w="1371678">
                  <a:moveTo>
                    <a:pt x="0" y="0"/>
                  </a:moveTo>
                  <a:lnTo>
                    <a:pt x="1371678" y="0"/>
                  </a:lnTo>
                  <a:lnTo>
                    <a:pt x="1371678" y="872976"/>
                  </a:lnTo>
                  <a:lnTo>
                    <a:pt x="0" y="8729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371678" cy="9301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411723" y="9366367"/>
            <a:ext cx="1729650" cy="535668"/>
            <a:chOff x="0" y="0"/>
            <a:chExt cx="2306200" cy="71422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06200" cy="714224"/>
            </a:xfrm>
            <a:custGeom>
              <a:avLst/>
              <a:gdLst/>
              <a:ahLst/>
              <a:cxnLst/>
              <a:rect r="r" b="b" t="t" l="l"/>
              <a:pathLst>
                <a:path h="714224" w="2306200">
                  <a:moveTo>
                    <a:pt x="0" y="0"/>
                  </a:moveTo>
                  <a:lnTo>
                    <a:pt x="2306200" y="0"/>
                  </a:lnTo>
                  <a:lnTo>
                    <a:pt x="2306200" y="714224"/>
                  </a:lnTo>
                  <a:lnTo>
                    <a:pt x="0" y="714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2306200" cy="7618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20386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31.3.2025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2265784" y="2551789"/>
            <a:ext cx="5519017" cy="6179830"/>
          </a:xfrm>
          <a:custGeom>
            <a:avLst/>
            <a:gdLst/>
            <a:ahLst/>
            <a:cxnLst/>
            <a:rect r="r" b="b" t="t" l="l"/>
            <a:pathLst>
              <a:path h="6179830" w="5519017">
                <a:moveTo>
                  <a:pt x="0" y="0"/>
                </a:moveTo>
                <a:lnTo>
                  <a:pt x="5519016" y="0"/>
                </a:lnTo>
                <a:lnTo>
                  <a:pt x="5519016" y="6179830"/>
                </a:lnTo>
                <a:lnTo>
                  <a:pt x="0" y="61798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703979">
            <a:off x="1414084" y="2737507"/>
            <a:ext cx="2200656" cy="2816840"/>
          </a:xfrm>
          <a:custGeom>
            <a:avLst/>
            <a:gdLst/>
            <a:ahLst/>
            <a:cxnLst/>
            <a:rect r="r" b="b" t="t" l="l"/>
            <a:pathLst>
              <a:path h="2816840" w="2200656">
                <a:moveTo>
                  <a:pt x="0" y="0"/>
                </a:moveTo>
                <a:lnTo>
                  <a:pt x="2200656" y="0"/>
                </a:lnTo>
                <a:lnTo>
                  <a:pt x="2200656" y="2816839"/>
                </a:lnTo>
                <a:lnTo>
                  <a:pt x="0" y="28168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426633" y="2498881"/>
            <a:ext cx="8284212" cy="6285646"/>
          </a:xfrm>
          <a:custGeom>
            <a:avLst/>
            <a:gdLst/>
            <a:ahLst/>
            <a:cxnLst/>
            <a:rect r="r" b="b" t="t" l="l"/>
            <a:pathLst>
              <a:path h="6285646" w="8284212">
                <a:moveTo>
                  <a:pt x="0" y="0"/>
                </a:moveTo>
                <a:lnTo>
                  <a:pt x="8284212" y="0"/>
                </a:lnTo>
                <a:lnTo>
                  <a:pt x="8284212" y="6285646"/>
                </a:lnTo>
                <a:lnTo>
                  <a:pt x="0" y="62856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744554" y="741216"/>
            <a:ext cx="12389136" cy="960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6"/>
              </a:lnSpc>
            </a:pPr>
            <a:r>
              <a:rPr lang="en-US" sz="5640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Kiitos ja tsemiä valmistautumiseen!</a:t>
            </a:r>
          </a:p>
        </p:txBody>
      </p:sp>
      <p:sp>
        <p:nvSpPr>
          <p:cNvPr name="TextBox 23" id="23"/>
          <p:cNvSpPr txBox="true"/>
          <p:nvPr/>
        </p:nvSpPr>
        <p:spPr>
          <a:xfrm rot="-5400000">
            <a:off x="-60126" y="6602028"/>
            <a:ext cx="367879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Jukola-kisakeskus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744554" y="1634661"/>
            <a:ext cx="1238913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337DF"/>
                </a:solidFill>
                <a:latin typeface="Canva Sans"/>
                <a:ea typeface="Canva Sans"/>
                <a:cs typeface="Canva Sans"/>
                <a:sym typeface="Canva Sans"/>
              </a:rPr>
              <a:t>P.S. Suosittelen kuluttamaan</a:t>
            </a:r>
            <a:r>
              <a:rPr lang="en-US" sz="3399" b="true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b="true" sz="3399" u="sng">
                <a:solidFill>
                  <a:srgbClr val="0337DF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navisuunnistus.fi/mikkeli-jukola-2025/training-package-jukola-2025/"/>
              </a:rPr>
              <a:t>harjoitusmaastoja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DAGjS992AVY</dc:identifier>
  <dcterms:modified xsi:type="dcterms:W3CDTF">2011-08-01T06:04:30Z</dcterms:modified>
  <cp:revision>1</cp:revision>
  <dc:title>Taitoporkkana Jukola/Venla 2025_31.3.2025</dc:title>
</cp:coreProperties>
</file>