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9" r:id="rId1"/>
  </p:sldMasterIdLst>
  <p:sldIdLst>
    <p:sldId id="256" r:id="rId2"/>
    <p:sldId id="263" r:id="rId3"/>
    <p:sldId id="258" r:id="rId4"/>
    <p:sldId id="264" r:id="rId5"/>
    <p:sldId id="260" r:id="rId6"/>
    <p:sldId id="265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7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uli\Desktop\_Treeni_\Muuta\Tuloskehitys\Jukolat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uli\Desktop\_Treeni_\Muuta\Tuloskehitys\Virhesumma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uli\Desktop\_Treeni_\Muuta\Tuloskehitys\Juoksutulokse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uli\Desktop\_Treeni_\Harjoitusp&#228;iv&#228;kirja%202020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Rankisijoitus H21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4.9751243781094301E-3"/>
                  <c:y val="4.69897282427383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258-4AAF-8844-4353342EEF4E}"/>
                </c:ext>
              </c:extLst>
            </c:dLbl>
            <c:dLbl>
              <c:idx val="3"/>
              <c:layout>
                <c:manualLayout>
                  <c:x val="-9.1209559938053674E-17"/>
                  <c:y val="-3.9158106868948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258-4AAF-8844-4353342EEF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Taul1!$A$2:$A$7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Taul1!$C$2:$C$7</c:f>
              <c:numCache>
                <c:formatCode>General</c:formatCode>
                <c:ptCount val="6"/>
                <c:pt idx="0">
                  <c:v>246</c:v>
                </c:pt>
                <c:pt idx="1">
                  <c:v>239</c:v>
                </c:pt>
                <c:pt idx="2">
                  <c:v>134</c:v>
                </c:pt>
                <c:pt idx="3">
                  <c:v>97</c:v>
                </c:pt>
                <c:pt idx="4">
                  <c:v>83</c:v>
                </c:pt>
                <c:pt idx="5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58-4AAF-8844-4353342EEF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7324144"/>
        <c:axId val="307324472"/>
      </c:lineChart>
      <c:catAx>
        <c:axId val="307324144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07324472"/>
        <c:crosses val="max"/>
        <c:auto val="1"/>
        <c:lblAlgn val="ctr"/>
        <c:lblOffset val="100"/>
        <c:noMultiLvlLbl val="0"/>
      </c:catAx>
      <c:valAx>
        <c:axId val="307324472"/>
        <c:scaling>
          <c:orientation val="minMax"/>
          <c:max val="2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07324144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/>
              <a:t>SM-sijat</a:t>
            </a:r>
            <a:r>
              <a:rPr lang="fi-FI" baseline="0"/>
              <a:t> ja Jukola osuussijat</a:t>
            </a:r>
            <a:endParaRPr lang="fi-FI"/>
          </a:p>
        </c:rich>
      </c:tx>
      <c:layout>
        <c:manualLayout>
          <c:xMode val="edge"/>
          <c:yMode val="edge"/>
          <c:x val="0.22474300087489066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Taul4!$D$6</c:f>
              <c:strCache>
                <c:ptCount val="1"/>
                <c:pt idx="0">
                  <c:v>SM-sija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-5.2944444444444447E-2"/>
                  <c:y val="4.40161125692620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DFE-4D77-B4D6-19074DD5D7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Taul4!$C$7:$C$13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Taul4!$D$7:$D$13</c:f>
              <c:numCache>
                <c:formatCode>General</c:formatCode>
                <c:ptCount val="7"/>
                <c:pt idx="2">
                  <c:v>35</c:v>
                </c:pt>
                <c:pt idx="3">
                  <c:v>43</c:v>
                </c:pt>
                <c:pt idx="4">
                  <c:v>20</c:v>
                </c:pt>
                <c:pt idx="5">
                  <c:v>14</c:v>
                </c:pt>
                <c:pt idx="6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FE-4D77-B4D6-19074DD5D747}"/>
            </c:ext>
          </c:extLst>
        </c:ser>
        <c:ser>
          <c:idx val="2"/>
          <c:order val="1"/>
          <c:tx>
            <c:strRef>
              <c:f>Taul4!$F$6</c:f>
              <c:strCache>
                <c:ptCount val="1"/>
                <c:pt idx="0">
                  <c:v>Jukola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Taul4!$C$7:$C$13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Taul4!$F$7:$F$13</c:f>
              <c:numCache>
                <c:formatCode>General</c:formatCode>
                <c:ptCount val="7"/>
                <c:pt idx="0">
                  <c:v>157</c:v>
                </c:pt>
                <c:pt idx="1">
                  <c:v>76</c:v>
                </c:pt>
                <c:pt idx="3">
                  <c:v>56</c:v>
                </c:pt>
                <c:pt idx="4">
                  <c:v>120</c:v>
                </c:pt>
                <c:pt idx="5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DFE-4D77-B4D6-19074DD5D747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415752912"/>
        <c:axId val="415753240"/>
      </c:lineChart>
      <c:catAx>
        <c:axId val="41575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15753240"/>
        <c:crosses val="autoZero"/>
        <c:auto val="1"/>
        <c:lblAlgn val="ctr"/>
        <c:lblOffset val="100"/>
        <c:noMultiLvlLbl val="0"/>
      </c:catAx>
      <c:valAx>
        <c:axId val="415753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1575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/>
              <a:t>Kisojen virhesumma s/km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-6.1944444444446481E-3"/>
                  <c:y val="-1.62729658792650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E90-4DA3-97F1-E99E82714D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Taul1!$Y$22:$Y$25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Taul1!$Z$22:$Z$25</c:f>
              <c:numCache>
                <c:formatCode>General</c:formatCode>
                <c:ptCount val="4"/>
                <c:pt idx="0">
                  <c:v>45.2</c:v>
                </c:pt>
                <c:pt idx="1">
                  <c:v>39.200000000000003</c:v>
                </c:pt>
                <c:pt idx="2">
                  <c:v>22.5</c:v>
                </c:pt>
                <c:pt idx="3">
                  <c:v>30.7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76-4B1B-B6EB-EBA122F39D2D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433998712"/>
        <c:axId val="434002320"/>
      </c:lineChart>
      <c:catAx>
        <c:axId val="433998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34002320"/>
        <c:crosses val="autoZero"/>
        <c:auto val="1"/>
        <c:lblAlgn val="ctr"/>
        <c:lblOffset val="100"/>
        <c:noMultiLvlLbl val="0"/>
      </c:catAx>
      <c:valAx>
        <c:axId val="43400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33998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Taul2!$E$10</c:f>
              <c:strCache>
                <c:ptCount val="1"/>
                <c:pt idx="0">
                  <c:v>3000m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3513998250218722E-2"/>
                  <c:y val="-8.57174103237095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FD9-454E-85B8-9915D73F34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Taul2!$D$11:$D$19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xVal>
          <c:yVal>
            <c:numRef>
              <c:f>Taul2!$E$11:$E$19</c:f>
              <c:numCache>
                <c:formatCode>[$-F400]h\:mm\:ss\ AM/PM</c:formatCode>
                <c:ptCount val="9"/>
                <c:pt idx="0">
                  <c:v>7.6388888888888886E-3</c:v>
                </c:pt>
                <c:pt idx="1">
                  <c:v>6.9675925925925921E-3</c:v>
                </c:pt>
                <c:pt idx="3">
                  <c:v>7.013888888888889E-3</c:v>
                </c:pt>
                <c:pt idx="5">
                  <c:v>7.0023148148148154E-3</c:v>
                </c:pt>
                <c:pt idx="6">
                  <c:v>6.875E-3</c:v>
                </c:pt>
                <c:pt idx="7">
                  <c:v>6.7361111111111103E-3</c:v>
                </c:pt>
                <c:pt idx="8">
                  <c:v>6.6087962962962966E-3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FD9-454E-85B8-9915D73F34DE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454170792"/>
        <c:axId val="454171120"/>
      </c:scatterChart>
      <c:valAx>
        <c:axId val="454170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54171120"/>
        <c:crosses val="autoZero"/>
        <c:crossBetween val="midCat"/>
      </c:valAx>
      <c:valAx>
        <c:axId val="45417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[$-F400]h\:mm\:ss\ AM/PM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5417079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/>
              <a:t>Harjoitustunnit vuosittain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Taul1!$C$4</c:f>
              <c:strCache>
                <c:ptCount val="1"/>
                <c:pt idx="0">
                  <c:v>Juoksu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Taul1!$D$3:$K$3</c:f>
              <c:numCache>
                <c:formatCode>General</c:formatCode>
                <c:ptCount val="8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</c:numCache>
            </c:numRef>
          </c:cat>
          <c:val>
            <c:numRef>
              <c:f>Taul1!$D$4:$K$4</c:f>
              <c:numCache>
                <c:formatCode>General</c:formatCode>
                <c:ptCount val="8"/>
                <c:pt idx="0">
                  <c:v>99</c:v>
                </c:pt>
                <c:pt idx="1">
                  <c:v>44</c:v>
                </c:pt>
                <c:pt idx="2">
                  <c:v>124</c:v>
                </c:pt>
                <c:pt idx="3">
                  <c:v>57</c:v>
                </c:pt>
                <c:pt idx="4">
                  <c:v>149</c:v>
                </c:pt>
                <c:pt idx="5">
                  <c:v>179</c:v>
                </c:pt>
                <c:pt idx="6">
                  <c:v>162</c:v>
                </c:pt>
                <c:pt idx="7">
                  <c:v>274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22-4D72-BE55-C91CBDD24F6E}"/>
            </c:ext>
          </c:extLst>
        </c:ser>
        <c:ser>
          <c:idx val="1"/>
          <c:order val="1"/>
          <c:tx>
            <c:strRef>
              <c:f>Taul1!$C$5</c:f>
              <c:strCache>
                <c:ptCount val="1"/>
                <c:pt idx="0">
                  <c:v>Suunnistus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Taul1!$D$3:$K$3</c:f>
              <c:numCache>
                <c:formatCode>General</c:formatCode>
                <c:ptCount val="8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</c:numCache>
            </c:numRef>
          </c:cat>
          <c:val>
            <c:numRef>
              <c:f>Taul1!$D$5:$K$5</c:f>
              <c:numCache>
                <c:formatCode>General</c:formatCode>
                <c:ptCount val="8"/>
                <c:pt idx="0">
                  <c:v>67</c:v>
                </c:pt>
                <c:pt idx="1">
                  <c:v>55</c:v>
                </c:pt>
                <c:pt idx="2">
                  <c:v>72</c:v>
                </c:pt>
                <c:pt idx="3">
                  <c:v>70</c:v>
                </c:pt>
                <c:pt idx="4">
                  <c:v>87</c:v>
                </c:pt>
                <c:pt idx="5">
                  <c:v>80</c:v>
                </c:pt>
                <c:pt idx="6">
                  <c:v>119</c:v>
                </c:pt>
                <c:pt idx="7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22-4D72-BE55-C91CBDD24F6E}"/>
            </c:ext>
          </c:extLst>
        </c:ser>
        <c:ser>
          <c:idx val="2"/>
          <c:order val="2"/>
          <c:tx>
            <c:strRef>
              <c:f>Taul1!$C$6</c:f>
              <c:strCache>
                <c:ptCount val="1"/>
                <c:pt idx="0">
                  <c:v>Hiihto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Taul1!$D$3:$K$3</c:f>
              <c:numCache>
                <c:formatCode>General</c:formatCode>
                <c:ptCount val="8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</c:numCache>
            </c:numRef>
          </c:cat>
          <c:val>
            <c:numRef>
              <c:f>Taul1!$D$6:$K$6</c:f>
              <c:numCache>
                <c:formatCode>General</c:formatCode>
                <c:ptCount val="8"/>
                <c:pt idx="0">
                  <c:v>87</c:v>
                </c:pt>
                <c:pt idx="1">
                  <c:v>65</c:v>
                </c:pt>
                <c:pt idx="2">
                  <c:v>34</c:v>
                </c:pt>
                <c:pt idx="3">
                  <c:v>84</c:v>
                </c:pt>
                <c:pt idx="4">
                  <c:v>90</c:v>
                </c:pt>
                <c:pt idx="5">
                  <c:v>125</c:v>
                </c:pt>
                <c:pt idx="6">
                  <c:v>115</c:v>
                </c:pt>
                <c:pt idx="7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22-4D72-BE55-C91CBDD24F6E}"/>
            </c:ext>
          </c:extLst>
        </c:ser>
        <c:ser>
          <c:idx val="3"/>
          <c:order val="3"/>
          <c:tx>
            <c:strRef>
              <c:f>Taul1!$C$7</c:f>
              <c:strCache>
                <c:ptCount val="1"/>
                <c:pt idx="0">
                  <c:v>Pyöräily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Taul1!$D$3:$K$3</c:f>
              <c:numCache>
                <c:formatCode>General</c:formatCode>
                <c:ptCount val="8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</c:numCache>
            </c:numRef>
          </c:cat>
          <c:val>
            <c:numRef>
              <c:f>Taul1!$D$7:$K$7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26</c:v>
                </c:pt>
                <c:pt idx="3">
                  <c:v>61</c:v>
                </c:pt>
                <c:pt idx="4">
                  <c:v>25</c:v>
                </c:pt>
                <c:pt idx="5">
                  <c:v>20</c:v>
                </c:pt>
                <c:pt idx="6">
                  <c:v>33</c:v>
                </c:pt>
                <c:pt idx="7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22-4D72-BE55-C91CBDD24F6E}"/>
            </c:ext>
          </c:extLst>
        </c:ser>
        <c:ser>
          <c:idx val="4"/>
          <c:order val="4"/>
          <c:tx>
            <c:strRef>
              <c:f>Taul1!$C$8</c:f>
              <c:strCache>
                <c:ptCount val="1"/>
                <c:pt idx="0">
                  <c:v>Lihaskunto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Taul1!$D$3:$K$3</c:f>
              <c:numCache>
                <c:formatCode>General</c:formatCode>
                <c:ptCount val="8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</c:numCache>
            </c:numRef>
          </c:cat>
          <c:val>
            <c:numRef>
              <c:f>Taul1!$D$8:$K$8</c:f>
              <c:numCache>
                <c:formatCode>General</c:formatCode>
                <c:ptCount val="8"/>
                <c:pt idx="0">
                  <c:v>27</c:v>
                </c:pt>
                <c:pt idx="1">
                  <c:v>16</c:v>
                </c:pt>
                <c:pt idx="2">
                  <c:v>21</c:v>
                </c:pt>
                <c:pt idx="3">
                  <c:v>41</c:v>
                </c:pt>
                <c:pt idx="4">
                  <c:v>22</c:v>
                </c:pt>
                <c:pt idx="5">
                  <c:v>15</c:v>
                </c:pt>
                <c:pt idx="6">
                  <c:v>16</c:v>
                </c:pt>
                <c:pt idx="7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22-4D72-BE55-C91CBDD24F6E}"/>
            </c:ext>
          </c:extLst>
        </c:ser>
        <c:ser>
          <c:idx val="5"/>
          <c:order val="5"/>
          <c:tx>
            <c:strRef>
              <c:f>Taul1!$C$9</c:f>
              <c:strCache>
                <c:ptCount val="1"/>
                <c:pt idx="0">
                  <c:v>Muu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Taul1!$D$3:$K$3</c:f>
              <c:numCache>
                <c:formatCode>General</c:formatCode>
                <c:ptCount val="8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</c:numCache>
            </c:numRef>
          </c:cat>
          <c:val>
            <c:numRef>
              <c:f>Taul1!$D$9:$K$9</c:f>
              <c:numCache>
                <c:formatCode>General</c:formatCode>
                <c:ptCount val="8"/>
                <c:pt idx="0">
                  <c:v>98</c:v>
                </c:pt>
                <c:pt idx="1">
                  <c:v>11</c:v>
                </c:pt>
                <c:pt idx="2">
                  <c:v>9</c:v>
                </c:pt>
                <c:pt idx="3">
                  <c:v>52</c:v>
                </c:pt>
                <c:pt idx="4">
                  <c:v>45</c:v>
                </c:pt>
                <c:pt idx="5">
                  <c:v>26</c:v>
                </c:pt>
                <c:pt idx="6">
                  <c:v>17</c:v>
                </c:pt>
                <c:pt idx="7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222-4D72-BE55-C91CBDD24F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7419608"/>
        <c:axId val="467416984"/>
      </c:barChart>
      <c:catAx>
        <c:axId val="467419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67416984"/>
        <c:crosses val="autoZero"/>
        <c:auto val="1"/>
        <c:lblAlgn val="ctr"/>
        <c:lblOffset val="100"/>
        <c:noMultiLvlLbl val="0"/>
      </c:catAx>
      <c:valAx>
        <c:axId val="467416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6741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/>
              <a:t>Juoksukilometrit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2.9761911736481002E-3"/>
                  <c:y val="-2.70452951195381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C80-4C06-A596-83A043762EE2}"/>
                </c:ext>
              </c:extLst>
            </c:dLbl>
            <c:dLbl>
              <c:idx val="2"/>
              <c:layout>
                <c:manualLayout>
                  <c:x val="5.9523823472962005E-3"/>
                  <c:y val="-5.409059023907614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C80-4C06-A596-83A043762EE2}"/>
                </c:ext>
              </c:extLst>
            </c:dLbl>
            <c:dLbl>
              <c:idx val="3"/>
              <c:layout>
                <c:manualLayout>
                  <c:x val="-2.9761911736481002E-3"/>
                  <c:y val="-2.70452951195380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C80-4C06-A596-83A043762EE2}"/>
                </c:ext>
              </c:extLst>
            </c:dLbl>
            <c:dLbl>
              <c:idx val="4"/>
              <c:layout>
                <c:manualLayout>
                  <c:x val="-1.4880955868240502E-2"/>
                  <c:y val="-4.86815312151685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C80-4C06-A596-83A043762E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Taul1!$B$3:$B$7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Taul1!$C$3:$C$7</c:f>
              <c:numCache>
                <c:formatCode>General</c:formatCode>
                <c:ptCount val="5"/>
                <c:pt idx="0">
                  <c:v>1312</c:v>
                </c:pt>
                <c:pt idx="1">
                  <c:v>2233</c:v>
                </c:pt>
                <c:pt idx="2">
                  <c:v>2595</c:v>
                </c:pt>
                <c:pt idx="3">
                  <c:v>2753</c:v>
                </c:pt>
                <c:pt idx="4">
                  <c:v>3763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80-4C06-A596-83A043762EE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01563648"/>
        <c:axId val="501571520"/>
      </c:barChart>
      <c:catAx>
        <c:axId val="50156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01571520"/>
        <c:crosses val="autoZero"/>
        <c:auto val="1"/>
        <c:lblAlgn val="ctr"/>
        <c:lblOffset val="100"/>
        <c:noMultiLvlLbl val="0"/>
      </c:catAx>
      <c:valAx>
        <c:axId val="50157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01563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/>
              <a:t>Määräjakauma 2020</a:t>
            </a:r>
          </a:p>
        </c:rich>
      </c:tx>
      <c:layout>
        <c:manualLayout>
          <c:xMode val="edge"/>
          <c:yMode val="edge"/>
          <c:x val="1.4384235725808535E-2"/>
          <c:y val="1.46375733513619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>
                <a:bevelT w="25400" h="25400" prst="slope"/>
              </a:sp3d>
            </c:spPr>
            <c:extLst>
              <c:ext xmlns:c16="http://schemas.microsoft.com/office/drawing/2014/chart" uri="{C3380CC4-5D6E-409C-BE32-E72D297353CC}">
                <c16:uniqueId val="{00000001-E6BA-47B9-BF57-BA72D7658968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>
                <a:bevelT w="25400" h="25400" prst="slope"/>
              </a:sp3d>
            </c:spPr>
            <c:extLst>
              <c:ext xmlns:c16="http://schemas.microsoft.com/office/drawing/2014/chart" uri="{C3380CC4-5D6E-409C-BE32-E72D297353CC}">
                <c16:uniqueId val="{00000003-E6BA-47B9-BF57-BA72D7658968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>
                <a:bevelT w="25400" h="25400" prst="slope"/>
              </a:sp3d>
            </c:spPr>
            <c:extLst>
              <c:ext xmlns:c16="http://schemas.microsoft.com/office/drawing/2014/chart" uri="{C3380CC4-5D6E-409C-BE32-E72D297353CC}">
                <c16:uniqueId val="{00000005-E6BA-47B9-BF57-BA72D765896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>
                <a:bevelT w="25400" h="25400" prst="slope"/>
              </a:sp3d>
            </c:spPr>
            <c:extLst>
              <c:ext xmlns:c16="http://schemas.microsoft.com/office/drawing/2014/chart" uri="{C3380CC4-5D6E-409C-BE32-E72D297353CC}">
                <c16:uniqueId val="{00000007-E6BA-47B9-BF57-BA72D7658968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>
                <a:bevelT w="25400" h="25400" prst="slope"/>
              </a:sp3d>
            </c:spPr>
            <c:extLst>
              <c:ext xmlns:c16="http://schemas.microsoft.com/office/drawing/2014/chart" uri="{C3380CC4-5D6E-409C-BE32-E72D297353CC}">
                <c16:uniqueId val="{00000009-E6BA-47B9-BF57-BA72D7658968}"/>
              </c:ext>
            </c:extLst>
          </c:dPt>
          <c:dPt>
            <c:idx val="5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>
                <a:bevelT w="25400" h="25400" prst="slope"/>
              </a:sp3d>
            </c:spPr>
            <c:extLst>
              <c:ext xmlns:c16="http://schemas.microsoft.com/office/drawing/2014/chart" uri="{C3380CC4-5D6E-409C-BE32-E72D297353CC}">
                <c16:uniqueId val="{0000000B-E6BA-47B9-BF57-BA72D7658968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>
                <a:bevelT w="25400" h="25400" prst="slope"/>
              </a:sp3d>
            </c:spPr>
            <c:extLst>
              <c:ext xmlns:c16="http://schemas.microsoft.com/office/drawing/2014/chart" uri="{C3380CC4-5D6E-409C-BE32-E72D297353CC}">
                <c16:uniqueId val="{0000000D-E6BA-47B9-BF57-BA72D7658968}"/>
              </c:ext>
            </c:extLst>
          </c:dPt>
          <c:dLbls>
            <c:dLbl>
              <c:idx val="4"/>
              <c:layout>
                <c:manualLayout>
                  <c:x val="2.2820992255308077E-3"/>
                  <c:y val="3.130147738624870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6BA-47B9-BF57-BA72D7658968}"/>
                </c:ext>
              </c:extLst>
            </c:dLbl>
            <c:dLbl>
              <c:idx val="5"/>
              <c:layout>
                <c:manualLayout>
                  <c:x val="6.0083206898715723E-3"/>
                  <c:y val="-1.865572645325318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6BA-47B9-BF57-BA72D7658968}"/>
                </c:ext>
              </c:extLst>
            </c:dLbl>
            <c:dLbl>
              <c:idx val="6"/>
              <c:layout>
                <c:manualLayout>
                  <c:x val="4.8326891627997907E-2"/>
                  <c:y val="-1.749780894623601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6BA-47B9-BF57-BA72D76589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Yhteenveto!$B$9:$B$15</c:f>
              <c:strCache>
                <c:ptCount val="7"/>
                <c:pt idx="0">
                  <c:v>Juoksu</c:v>
                </c:pt>
                <c:pt idx="1">
                  <c:v>Suunnistus</c:v>
                </c:pt>
                <c:pt idx="2">
                  <c:v>Hiihto</c:v>
                </c:pt>
                <c:pt idx="3">
                  <c:v>Pyöräily</c:v>
                </c:pt>
                <c:pt idx="4">
                  <c:v>Lihaskunto</c:v>
                </c:pt>
                <c:pt idx="5">
                  <c:v>Pallopelit</c:v>
                </c:pt>
                <c:pt idx="6">
                  <c:v>Muu</c:v>
                </c:pt>
              </c:strCache>
            </c:strRef>
          </c:cat>
          <c:val>
            <c:numRef>
              <c:f>Yhteenveto!$D$9:$D$15</c:f>
              <c:numCache>
                <c:formatCode>0</c:formatCode>
                <c:ptCount val="7"/>
                <c:pt idx="0">
                  <c:v>274</c:v>
                </c:pt>
                <c:pt idx="1">
                  <c:v>77</c:v>
                </c:pt>
                <c:pt idx="2">
                  <c:v>119</c:v>
                </c:pt>
                <c:pt idx="3">
                  <c:v>42</c:v>
                </c:pt>
                <c:pt idx="4">
                  <c:v>21</c:v>
                </c:pt>
                <c:pt idx="5">
                  <c:v>5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6BA-47B9-BF57-BA72D765896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>
      <a:gsLst>
        <a:gs pos="6000">
          <a:schemeClr val="accent6">
            <a:lumMod val="60000"/>
            <a:lumOff val="40000"/>
          </a:schemeClr>
        </a:gs>
        <a:gs pos="100000">
          <a:schemeClr val="accent6">
            <a:lumMod val="50000"/>
          </a:schemeClr>
        </a:gs>
      </a:gsLst>
      <a:lin ang="5400000" scaled="1"/>
    </a:gradFill>
    <a:ln w="9525" cap="flat" cmpd="sng" algn="ctr">
      <a:noFill/>
      <a:round/>
    </a:ln>
    <a:effectLst>
      <a:outerShdw blurRad="50800" dist="38100" dir="2700000" algn="tl" rotWithShape="0">
        <a:prstClr val="black">
          <a:alpha val="40000"/>
        </a:prstClr>
      </a:outerShdw>
      <a:softEdge rad="38100"/>
    </a:effectLst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1CAE36-C6FD-430F-8FA7-269668F4BE0A}" type="doc">
      <dgm:prSet loTypeId="urn:microsoft.com/office/officeart/2005/8/layout/hProcess3" loCatId="process" qsTypeId="urn:microsoft.com/office/officeart/2005/8/quickstyle/simple2" qsCatId="simple" csTypeId="urn:microsoft.com/office/officeart/2005/8/colors/colorful1" csCatId="colorful" phldr="1"/>
      <dgm:spPr/>
    </dgm:pt>
    <dgm:pt modelId="{5962A916-BF87-4BB1-A07F-071570C66389}">
      <dgm:prSet phldrT="[Teksti]" custT="1"/>
      <dgm:spPr/>
      <dgm:t>
        <a:bodyPr/>
        <a:lstStyle/>
        <a:p>
          <a:r>
            <a:rPr lang="fi-FI" sz="2000" dirty="0"/>
            <a:t>Visio: SM-mitalin saavuttaminen ja yltäminen Jukolassa 10 parhaan joukkoon seuraavaan vuosikymmenen aikana</a:t>
          </a:r>
        </a:p>
      </dgm:t>
    </dgm:pt>
    <dgm:pt modelId="{91013358-5ABC-4448-AF22-F3992979B564}" type="parTrans" cxnId="{D30D2301-BE6F-41EA-9BB9-D260FDBCC611}">
      <dgm:prSet/>
      <dgm:spPr/>
      <dgm:t>
        <a:bodyPr/>
        <a:lstStyle/>
        <a:p>
          <a:endParaRPr lang="fi-FI"/>
        </a:p>
      </dgm:t>
    </dgm:pt>
    <dgm:pt modelId="{E0F1FBC5-10F7-4E5E-8FDB-69F53D3372CF}" type="sibTrans" cxnId="{D30D2301-BE6F-41EA-9BB9-D260FDBCC611}">
      <dgm:prSet/>
      <dgm:spPr/>
      <dgm:t>
        <a:bodyPr/>
        <a:lstStyle/>
        <a:p>
          <a:endParaRPr lang="fi-FI"/>
        </a:p>
      </dgm:t>
    </dgm:pt>
    <dgm:pt modelId="{BA8479C7-857C-4A20-B5E9-A7C44384C9C9}" type="pres">
      <dgm:prSet presAssocID="{061CAE36-C6FD-430F-8FA7-269668F4BE0A}" presName="Name0" presStyleCnt="0">
        <dgm:presLayoutVars>
          <dgm:dir/>
          <dgm:animLvl val="lvl"/>
          <dgm:resizeHandles val="exact"/>
        </dgm:presLayoutVars>
      </dgm:prSet>
      <dgm:spPr/>
    </dgm:pt>
    <dgm:pt modelId="{550FB7A0-E613-4FF3-82E5-A6C1AE23C466}" type="pres">
      <dgm:prSet presAssocID="{061CAE36-C6FD-430F-8FA7-269668F4BE0A}" presName="dummy" presStyleCnt="0"/>
      <dgm:spPr/>
    </dgm:pt>
    <dgm:pt modelId="{50BF3378-1FDD-4DF5-9934-1C7F738252DC}" type="pres">
      <dgm:prSet presAssocID="{061CAE36-C6FD-430F-8FA7-269668F4BE0A}" presName="linH" presStyleCnt="0"/>
      <dgm:spPr/>
    </dgm:pt>
    <dgm:pt modelId="{E4F12F53-67DA-40B5-9BA4-C496D031D0FE}" type="pres">
      <dgm:prSet presAssocID="{061CAE36-C6FD-430F-8FA7-269668F4BE0A}" presName="padding1" presStyleCnt="0"/>
      <dgm:spPr/>
    </dgm:pt>
    <dgm:pt modelId="{4B1C061C-0F22-4F13-B439-9D7CAA808FD8}" type="pres">
      <dgm:prSet presAssocID="{5962A916-BF87-4BB1-A07F-071570C66389}" presName="linV" presStyleCnt="0"/>
      <dgm:spPr/>
    </dgm:pt>
    <dgm:pt modelId="{ADE93242-E508-43D7-BE97-02DF3EFDC5A1}" type="pres">
      <dgm:prSet presAssocID="{5962A916-BF87-4BB1-A07F-071570C66389}" presName="spVertical1" presStyleCnt="0"/>
      <dgm:spPr/>
    </dgm:pt>
    <dgm:pt modelId="{3DBCDFE9-BDF7-4435-A8A1-05BFF04CC862}" type="pres">
      <dgm:prSet presAssocID="{5962A916-BF87-4BB1-A07F-071570C66389}" presName="parTx" presStyleLbl="revTx" presStyleIdx="0" presStyleCnt="1" custScaleY="133610" custLinFactNeighborX="-7814" custLinFactNeighborY="-25835">
        <dgm:presLayoutVars>
          <dgm:chMax val="0"/>
          <dgm:chPref val="0"/>
          <dgm:bulletEnabled val="1"/>
        </dgm:presLayoutVars>
      </dgm:prSet>
      <dgm:spPr/>
    </dgm:pt>
    <dgm:pt modelId="{4DDD2E0F-7BF0-4343-A02C-0655E3A67349}" type="pres">
      <dgm:prSet presAssocID="{5962A916-BF87-4BB1-A07F-071570C66389}" presName="spVertical2" presStyleCnt="0"/>
      <dgm:spPr/>
    </dgm:pt>
    <dgm:pt modelId="{E4CEFDFE-8BC6-4BDE-96A4-FD31F0C95A35}" type="pres">
      <dgm:prSet presAssocID="{5962A916-BF87-4BB1-A07F-071570C66389}" presName="spVertical3" presStyleCnt="0"/>
      <dgm:spPr/>
    </dgm:pt>
    <dgm:pt modelId="{7748F63E-13B3-481A-B61C-3D34F7B748A9}" type="pres">
      <dgm:prSet presAssocID="{061CAE36-C6FD-430F-8FA7-269668F4BE0A}" presName="padding2" presStyleCnt="0"/>
      <dgm:spPr/>
    </dgm:pt>
    <dgm:pt modelId="{98806FDC-2E7C-4B93-8D6D-0085928E5361}" type="pres">
      <dgm:prSet presAssocID="{061CAE36-C6FD-430F-8FA7-269668F4BE0A}" presName="negArrow" presStyleCnt="0"/>
      <dgm:spPr/>
    </dgm:pt>
    <dgm:pt modelId="{548E8DB4-AB3E-4E0C-A1E9-69586BC9392B}" type="pres">
      <dgm:prSet presAssocID="{061CAE36-C6FD-430F-8FA7-269668F4BE0A}" presName="backgroundArrow" presStyleLbl="node1" presStyleIdx="0" presStyleCnt="1" custLinFactNeighborX="2830" custLinFactNeighborY="-20804"/>
      <dgm:spPr/>
    </dgm:pt>
  </dgm:ptLst>
  <dgm:cxnLst>
    <dgm:cxn modelId="{D30D2301-BE6F-41EA-9BB9-D260FDBCC611}" srcId="{061CAE36-C6FD-430F-8FA7-269668F4BE0A}" destId="{5962A916-BF87-4BB1-A07F-071570C66389}" srcOrd="0" destOrd="0" parTransId="{91013358-5ABC-4448-AF22-F3992979B564}" sibTransId="{E0F1FBC5-10F7-4E5E-8FDB-69F53D3372CF}"/>
    <dgm:cxn modelId="{E100082F-FC95-415D-8F13-000885FCFB1C}" type="presOf" srcId="{5962A916-BF87-4BB1-A07F-071570C66389}" destId="{3DBCDFE9-BDF7-4435-A8A1-05BFF04CC862}" srcOrd="0" destOrd="0" presId="urn:microsoft.com/office/officeart/2005/8/layout/hProcess3"/>
    <dgm:cxn modelId="{2F62B785-07C1-4D66-BC6C-4D96A272635A}" type="presOf" srcId="{061CAE36-C6FD-430F-8FA7-269668F4BE0A}" destId="{BA8479C7-857C-4A20-B5E9-A7C44384C9C9}" srcOrd="0" destOrd="0" presId="urn:microsoft.com/office/officeart/2005/8/layout/hProcess3"/>
    <dgm:cxn modelId="{87596353-4979-4939-B090-6E3FDD9C3D4F}" type="presParOf" srcId="{BA8479C7-857C-4A20-B5E9-A7C44384C9C9}" destId="{550FB7A0-E613-4FF3-82E5-A6C1AE23C466}" srcOrd="0" destOrd="0" presId="urn:microsoft.com/office/officeart/2005/8/layout/hProcess3"/>
    <dgm:cxn modelId="{40B47EFE-FEFB-4C30-A4D0-9FDFA6B32035}" type="presParOf" srcId="{BA8479C7-857C-4A20-B5E9-A7C44384C9C9}" destId="{50BF3378-1FDD-4DF5-9934-1C7F738252DC}" srcOrd="1" destOrd="0" presId="urn:microsoft.com/office/officeart/2005/8/layout/hProcess3"/>
    <dgm:cxn modelId="{6E922E00-61C4-4BCE-A674-3DEC71E9759F}" type="presParOf" srcId="{50BF3378-1FDD-4DF5-9934-1C7F738252DC}" destId="{E4F12F53-67DA-40B5-9BA4-C496D031D0FE}" srcOrd="0" destOrd="0" presId="urn:microsoft.com/office/officeart/2005/8/layout/hProcess3"/>
    <dgm:cxn modelId="{6E394304-669B-40E5-8618-D033A3D4D5D9}" type="presParOf" srcId="{50BF3378-1FDD-4DF5-9934-1C7F738252DC}" destId="{4B1C061C-0F22-4F13-B439-9D7CAA808FD8}" srcOrd="1" destOrd="0" presId="urn:microsoft.com/office/officeart/2005/8/layout/hProcess3"/>
    <dgm:cxn modelId="{00539D39-F4EC-44D4-BB7F-F30915568BA1}" type="presParOf" srcId="{4B1C061C-0F22-4F13-B439-9D7CAA808FD8}" destId="{ADE93242-E508-43D7-BE97-02DF3EFDC5A1}" srcOrd="0" destOrd="0" presId="urn:microsoft.com/office/officeart/2005/8/layout/hProcess3"/>
    <dgm:cxn modelId="{589380DF-5EB5-40FB-B67D-8EC015722869}" type="presParOf" srcId="{4B1C061C-0F22-4F13-B439-9D7CAA808FD8}" destId="{3DBCDFE9-BDF7-4435-A8A1-05BFF04CC862}" srcOrd="1" destOrd="0" presId="urn:microsoft.com/office/officeart/2005/8/layout/hProcess3"/>
    <dgm:cxn modelId="{DFA4AA40-C3F9-4281-A90C-EDAE16A625F9}" type="presParOf" srcId="{4B1C061C-0F22-4F13-B439-9D7CAA808FD8}" destId="{4DDD2E0F-7BF0-4343-A02C-0655E3A67349}" srcOrd="2" destOrd="0" presId="urn:microsoft.com/office/officeart/2005/8/layout/hProcess3"/>
    <dgm:cxn modelId="{3FD297E3-7764-4F7D-9E0A-7C56545E6DBC}" type="presParOf" srcId="{4B1C061C-0F22-4F13-B439-9D7CAA808FD8}" destId="{E4CEFDFE-8BC6-4BDE-96A4-FD31F0C95A35}" srcOrd="3" destOrd="0" presId="urn:microsoft.com/office/officeart/2005/8/layout/hProcess3"/>
    <dgm:cxn modelId="{5AB9766A-88D0-40F3-8B3D-A9623EFDAE80}" type="presParOf" srcId="{50BF3378-1FDD-4DF5-9934-1C7F738252DC}" destId="{7748F63E-13B3-481A-B61C-3D34F7B748A9}" srcOrd="2" destOrd="0" presId="urn:microsoft.com/office/officeart/2005/8/layout/hProcess3"/>
    <dgm:cxn modelId="{2B5F8B00-1FC5-4A3C-9503-1C80976E15F5}" type="presParOf" srcId="{50BF3378-1FDD-4DF5-9934-1C7F738252DC}" destId="{98806FDC-2E7C-4B93-8D6D-0085928E5361}" srcOrd="3" destOrd="0" presId="urn:microsoft.com/office/officeart/2005/8/layout/hProcess3"/>
    <dgm:cxn modelId="{A004DDDD-566C-49B6-8ED0-7A643644FD91}" type="presParOf" srcId="{50BF3378-1FDD-4DF5-9934-1C7F738252DC}" destId="{548E8DB4-AB3E-4E0C-A1E9-69586BC9392B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C8E6E5-3428-454E-9E97-A96A947A9FD5}" type="doc">
      <dgm:prSet loTypeId="urn:microsoft.com/office/officeart/2005/8/layout/vList2" loCatId="list" qsTypeId="urn:microsoft.com/office/officeart/2005/8/quickstyle/simple2" qsCatId="simple" csTypeId="urn:microsoft.com/office/officeart/2005/8/colors/colorful5" csCatId="colorful"/>
      <dgm:spPr/>
      <dgm:t>
        <a:bodyPr/>
        <a:lstStyle/>
        <a:p>
          <a:endParaRPr lang="fi-FI"/>
        </a:p>
      </dgm:t>
    </dgm:pt>
    <dgm:pt modelId="{998D3273-FDDA-43F2-80E3-1FE884BB142E}">
      <dgm:prSet/>
      <dgm:spPr/>
      <dgm:t>
        <a:bodyPr/>
        <a:lstStyle/>
        <a:p>
          <a:r>
            <a:rPr lang="fi-FI" dirty="0"/>
            <a:t>Koskaan ei ole liian myöhäistä aloittaa kehittymistä</a:t>
          </a:r>
        </a:p>
      </dgm:t>
    </dgm:pt>
    <dgm:pt modelId="{CE3EC9B6-158A-47C7-9F04-F79200AEEBEF}" type="parTrans" cxnId="{4EC505A6-1A3A-487D-A68A-5CAD52BC7239}">
      <dgm:prSet/>
      <dgm:spPr/>
      <dgm:t>
        <a:bodyPr/>
        <a:lstStyle/>
        <a:p>
          <a:endParaRPr lang="fi-FI"/>
        </a:p>
      </dgm:t>
    </dgm:pt>
    <dgm:pt modelId="{EB5A5513-02CD-4509-AFB5-98284A84B36D}" type="sibTrans" cxnId="{4EC505A6-1A3A-487D-A68A-5CAD52BC7239}">
      <dgm:prSet/>
      <dgm:spPr/>
      <dgm:t>
        <a:bodyPr/>
        <a:lstStyle/>
        <a:p>
          <a:endParaRPr lang="fi-FI"/>
        </a:p>
      </dgm:t>
    </dgm:pt>
    <dgm:pt modelId="{1B8B9198-7022-4DF9-BACA-7A38B2E75AF8}" type="pres">
      <dgm:prSet presAssocID="{CDC8E6E5-3428-454E-9E97-A96A947A9FD5}" presName="linear" presStyleCnt="0">
        <dgm:presLayoutVars>
          <dgm:animLvl val="lvl"/>
          <dgm:resizeHandles val="exact"/>
        </dgm:presLayoutVars>
      </dgm:prSet>
      <dgm:spPr/>
    </dgm:pt>
    <dgm:pt modelId="{7C811FD0-0358-4894-B34A-5E44DDBD1520}" type="pres">
      <dgm:prSet presAssocID="{998D3273-FDDA-43F2-80E3-1FE884BB142E}" presName="parentText" presStyleLbl="node1" presStyleIdx="0" presStyleCnt="1" custLinFactNeighborY="-4123">
        <dgm:presLayoutVars>
          <dgm:chMax val="0"/>
          <dgm:bulletEnabled val="1"/>
        </dgm:presLayoutVars>
      </dgm:prSet>
      <dgm:spPr/>
    </dgm:pt>
  </dgm:ptLst>
  <dgm:cxnLst>
    <dgm:cxn modelId="{884A8427-4520-45A2-B928-F74386A6A6CF}" type="presOf" srcId="{CDC8E6E5-3428-454E-9E97-A96A947A9FD5}" destId="{1B8B9198-7022-4DF9-BACA-7A38B2E75AF8}" srcOrd="0" destOrd="0" presId="urn:microsoft.com/office/officeart/2005/8/layout/vList2"/>
    <dgm:cxn modelId="{E8A3C17D-D2AB-4669-8D2A-E2ACD180E02F}" type="presOf" srcId="{998D3273-FDDA-43F2-80E3-1FE884BB142E}" destId="{7C811FD0-0358-4894-B34A-5E44DDBD1520}" srcOrd="0" destOrd="0" presId="urn:microsoft.com/office/officeart/2005/8/layout/vList2"/>
    <dgm:cxn modelId="{4EC505A6-1A3A-487D-A68A-5CAD52BC7239}" srcId="{CDC8E6E5-3428-454E-9E97-A96A947A9FD5}" destId="{998D3273-FDDA-43F2-80E3-1FE884BB142E}" srcOrd="0" destOrd="0" parTransId="{CE3EC9B6-158A-47C7-9F04-F79200AEEBEF}" sibTransId="{EB5A5513-02CD-4509-AFB5-98284A84B36D}"/>
    <dgm:cxn modelId="{6ADDD6BE-1840-4119-BE35-E538AD6F04C1}" type="presParOf" srcId="{1B8B9198-7022-4DF9-BACA-7A38B2E75AF8}" destId="{7C811FD0-0358-4894-B34A-5E44DDBD152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20FD04-9FEF-426A-A476-AB4FEFA0E0AB}" type="doc">
      <dgm:prSet loTypeId="urn:microsoft.com/office/officeart/2005/8/layout/vList2" loCatId="list" qsTypeId="urn:microsoft.com/office/officeart/2005/8/quickstyle/simple2" qsCatId="simple" csTypeId="urn:microsoft.com/office/officeart/2005/8/colors/accent6_5" csCatId="accent6"/>
      <dgm:spPr/>
      <dgm:t>
        <a:bodyPr/>
        <a:lstStyle/>
        <a:p>
          <a:endParaRPr lang="fi-FI"/>
        </a:p>
      </dgm:t>
    </dgm:pt>
    <dgm:pt modelId="{6C01F603-AD3F-4504-90A7-1C87CD6AFF0F}">
      <dgm:prSet/>
      <dgm:spPr/>
      <dgm:t>
        <a:bodyPr/>
        <a:lstStyle/>
        <a:p>
          <a:r>
            <a:rPr lang="fi-FI" dirty="0"/>
            <a:t>Pitkäjänteisyys on kaikki kaikessa – kestävyysurheilu on varsin yksinkertaista</a:t>
          </a:r>
        </a:p>
      </dgm:t>
    </dgm:pt>
    <dgm:pt modelId="{15F07413-86C9-40C2-98EB-18B30A2930A6}" type="parTrans" cxnId="{4934B654-4A54-45BB-9973-0F72D0812A6D}">
      <dgm:prSet/>
      <dgm:spPr/>
      <dgm:t>
        <a:bodyPr/>
        <a:lstStyle/>
        <a:p>
          <a:endParaRPr lang="fi-FI"/>
        </a:p>
      </dgm:t>
    </dgm:pt>
    <dgm:pt modelId="{02C82E10-587F-42AD-8F16-FBE93FDBDF39}" type="sibTrans" cxnId="{4934B654-4A54-45BB-9973-0F72D0812A6D}">
      <dgm:prSet/>
      <dgm:spPr/>
      <dgm:t>
        <a:bodyPr/>
        <a:lstStyle/>
        <a:p>
          <a:endParaRPr lang="fi-FI"/>
        </a:p>
      </dgm:t>
    </dgm:pt>
    <dgm:pt modelId="{2E557830-8E86-4B09-8CB2-C0D05472E10C}" type="pres">
      <dgm:prSet presAssocID="{D620FD04-9FEF-426A-A476-AB4FEFA0E0AB}" presName="linear" presStyleCnt="0">
        <dgm:presLayoutVars>
          <dgm:animLvl val="lvl"/>
          <dgm:resizeHandles val="exact"/>
        </dgm:presLayoutVars>
      </dgm:prSet>
      <dgm:spPr/>
    </dgm:pt>
    <dgm:pt modelId="{89E14841-C969-4EC9-B981-0D62FFBDEC12}" type="pres">
      <dgm:prSet presAssocID="{6C01F603-AD3F-4504-90A7-1C87CD6AFF0F}" presName="parentText" presStyleLbl="node1" presStyleIdx="0" presStyleCnt="1" custLinFactNeighborY="4620">
        <dgm:presLayoutVars>
          <dgm:chMax val="0"/>
          <dgm:bulletEnabled val="1"/>
        </dgm:presLayoutVars>
      </dgm:prSet>
      <dgm:spPr/>
    </dgm:pt>
  </dgm:ptLst>
  <dgm:cxnLst>
    <dgm:cxn modelId="{4934B654-4A54-45BB-9973-0F72D0812A6D}" srcId="{D620FD04-9FEF-426A-A476-AB4FEFA0E0AB}" destId="{6C01F603-AD3F-4504-90A7-1C87CD6AFF0F}" srcOrd="0" destOrd="0" parTransId="{15F07413-86C9-40C2-98EB-18B30A2930A6}" sibTransId="{02C82E10-587F-42AD-8F16-FBE93FDBDF39}"/>
    <dgm:cxn modelId="{F5DE988A-5A03-471C-A8EC-D3179C74A9A5}" type="presOf" srcId="{6C01F603-AD3F-4504-90A7-1C87CD6AFF0F}" destId="{89E14841-C969-4EC9-B981-0D62FFBDEC12}" srcOrd="0" destOrd="0" presId="urn:microsoft.com/office/officeart/2005/8/layout/vList2"/>
    <dgm:cxn modelId="{C3893CBA-BE9F-40AF-9BC3-2B9C8BF5AD53}" type="presOf" srcId="{D620FD04-9FEF-426A-A476-AB4FEFA0E0AB}" destId="{2E557830-8E86-4B09-8CB2-C0D05472E10C}" srcOrd="0" destOrd="0" presId="urn:microsoft.com/office/officeart/2005/8/layout/vList2"/>
    <dgm:cxn modelId="{7AC09F1C-74C4-479C-926F-19F2BA2CF2D4}" type="presParOf" srcId="{2E557830-8E86-4B09-8CB2-C0D05472E10C}" destId="{89E14841-C969-4EC9-B981-0D62FFBDEC1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A03912-9ACA-4E9E-9449-558851C1867C}" type="doc">
      <dgm:prSet loTypeId="urn:microsoft.com/office/officeart/2005/8/layout/vList2" loCatId="list" qsTypeId="urn:microsoft.com/office/officeart/2005/8/quickstyle/simple2" qsCatId="simple" csTypeId="urn:microsoft.com/office/officeart/2005/8/colors/accent5_4" csCatId="accent5"/>
      <dgm:spPr/>
      <dgm:t>
        <a:bodyPr/>
        <a:lstStyle/>
        <a:p>
          <a:endParaRPr lang="fi-FI"/>
        </a:p>
      </dgm:t>
    </dgm:pt>
    <dgm:pt modelId="{4A37A5AE-DDA0-45EB-8982-5C93819EB5D1}">
      <dgm:prSet/>
      <dgm:spPr/>
      <dgm:t>
        <a:bodyPr/>
        <a:lstStyle/>
        <a:p>
          <a:r>
            <a:rPr lang="fi-FI" dirty="0"/>
            <a:t>Tärkeintä on halu mennä metsässä kovaa</a:t>
          </a:r>
        </a:p>
      </dgm:t>
    </dgm:pt>
    <dgm:pt modelId="{67BDFA15-59E3-4A96-BD48-679DB34E1A5A}" type="parTrans" cxnId="{8D5D9A76-1E62-494D-8D61-7D922415507E}">
      <dgm:prSet/>
      <dgm:spPr/>
      <dgm:t>
        <a:bodyPr/>
        <a:lstStyle/>
        <a:p>
          <a:endParaRPr lang="fi-FI"/>
        </a:p>
      </dgm:t>
    </dgm:pt>
    <dgm:pt modelId="{E9958178-8346-481C-B197-04FF804E4DFF}" type="sibTrans" cxnId="{8D5D9A76-1E62-494D-8D61-7D922415507E}">
      <dgm:prSet/>
      <dgm:spPr/>
      <dgm:t>
        <a:bodyPr/>
        <a:lstStyle/>
        <a:p>
          <a:endParaRPr lang="fi-FI"/>
        </a:p>
      </dgm:t>
    </dgm:pt>
    <dgm:pt modelId="{6289B1C8-AFF5-4FFC-8F77-C8A3244E1B45}" type="pres">
      <dgm:prSet presAssocID="{0AA03912-9ACA-4E9E-9449-558851C1867C}" presName="linear" presStyleCnt="0">
        <dgm:presLayoutVars>
          <dgm:animLvl val="lvl"/>
          <dgm:resizeHandles val="exact"/>
        </dgm:presLayoutVars>
      </dgm:prSet>
      <dgm:spPr/>
    </dgm:pt>
    <dgm:pt modelId="{CE6A9A5D-B9F2-4085-B435-E11B12BB0370}" type="pres">
      <dgm:prSet presAssocID="{4A37A5AE-DDA0-45EB-8982-5C93819EB5D1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06C66226-5404-40D2-9742-3BD5C4C7C3C9}" type="presOf" srcId="{4A37A5AE-DDA0-45EB-8982-5C93819EB5D1}" destId="{CE6A9A5D-B9F2-4085-B435-E11B12BB0370}" srcOrd="0" destOrd="0" presId="urn:microsoft.com/office/officeart/2005/8/layout/vList2"/>
    <dgm:cxn modelId="{8D5D9A76-1E62-494D-8D61-7D922415507E}" srcId="{0AA03912-9ACA-4E9E-9449-558851C1867C}" destId="{4A37A5AE-DDA0-45EB-8982-5C93819EB5D1}" srcOrd="0" destOrd="0" parTransId="{67BDFA15-59E3-4A96-BD48-679DB34E1A5A}" sibTransId="{E9958178-8346-481C-B197-04FF804E4DFF}"/>
    <dgm:cxn modelId="{A79B9F97-F998-4230-8FEE-23F4F9CD7827}" type="presOf" srcId="{0AA03912-9ACA-4E9E-9449-558851C1867C}" destId="{6289B1C8-AFF5-4FFC-8F77-C8A3244E1B45}" srcOrd="0" destOrd="0" presId="urn:microsoft.com/office/officeart/2005/8/layout/vList2"/>
    <dgm:cxn modelId="{FCA9764A-61F1-4BA5-8049-412584527400}" type="presParOf" srcId="{6289B1C8-AFF5-4FFC-8F77-C8A3244E1B45}" destId="{CE6A9A5D-B9F2-4085-B435-E11B12BB037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8E8DB4-AB3E-4E0C-A1E9-69586BC9392B}">
      <dsp:nvSpPr>
        <dsp:cNvPr id="0" name=""/>
        <dsp:cNvSpPr/>
      </dsp:nvSpPr>
      <dsp:spPr>
        <a:xfrm>
          <a:off x="0" y="0"/>
          <a:ext cx="5215040" cy="2736000"/>
        </a:xfrm>
        <a:prstGeom prst="rightArrow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BCDFE9-BDF7-4435-A8A1-05BFF04CC862}">
      <dsp:nvSpPr>
        <dsp:cNvPr id="0" name=""/>
        <dsp:cNvSpPr/>
      </dsp:nvSpPr>
      <dsp:spPr>
        <a:xfrm>
          <a:off x="86784" y="515742"/>
          <a:ext cx="4272870" cy="1827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 dirty="0"/>
            <a:t>Visio: SM-mitalin saavuttaminen ja yltäminen Jukolassa 10 parhaan joukkoon seuraavaan vuosikymmenen aikana</a:t>
          </a:r>
        </a:p>
      </dsp:txBody>
      <dsp:txXfrm>
        <a:off x="86784" y="515742"/>
        <a:ext cx="4272870" cy="18277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11FD0-0358-4894-B34A-5E44DDBD1520}">
      <dsp:nvSpPr>
        <dsp:cNvPr id="0" name=""/>
        <dsp:cNvSpPr/>
      </dsp:nvSpPr>
      <dsp:spPr>
        <a:xfrm>
          <a:off x="0" y="0"/>
          <a:ext cx="3355598" cy="14040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 dirty="0"/>
            <a:t>Koskaan ei ole liian myöhäistä aloittaa kehittymistä</a:t>
          </a:r>
        </a:p>
      </dsp:txBody>
      <dsp:txXfrm>
        <a:off x="68538" y="68538"/>
        <a:ext cx="3218522" cy="12669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E14841-C969-4EC9-B981-0D62FFBDEC12}">
      <dsp:nvSpPr>
        <dsp:cNvPr id="0" name=""/>
        <dsp:cNvSpPr/>
      </dsp:nvSpPr>
      <dsp:spPr>
        <a:xfrm>
          <a:off x="0" y="51731"/>
          <a:ext cx="3355598" cy="1570140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 dirty="0"/>
            <a:t>Pitkäjänteisyys on kaikki kaikessa – kestävyysurheilu on varsin yksinkertaista</a:t>
          </a:r>
        </a:p>
      </dsp:txBody>
      <dsp:txXfrm>
        <a:off x="76648" y="128379"/>
        <a:ext cx="3202302" cy="14168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6A9A5D-B9F2-4085-B435-E11B12BB0370}">
      <dsp:nvSpPr>
        <dsp:cNvPr id="0" name=""/>
        <dsp:cNvSpPr/>
      </dsp:nvSpPr>
      <dsp:spPr>
        <a:xfrm>
          <a:off x="0" y="11456"/>
          <a:ext cx="3355598" cy="1291680"/>
        </a:xfrm>
        <a:prstGeom prst="roundRect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300" kern="1200" dirty="0"/>
            <a:t>Tärkeintä on halu mennä metsässä kovaa</a:t>
          </a:r>
        </a:p>
      </dsp:txBody>
      <dsp:txXfrm>
        <a:off x="63055" y="74511"/>
        <a:ext cx="3229488" cy="11655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5C882-FFA4-4172-8548-9026A65DA4AE}" type="datetimeFigureOut">
              <a:rPr lang="fi-FI" smtClean="0"/>
              <a:t>29.11.2020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55BF-AE01-4947-A4A1-DF3C31AC534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244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5C882-FFA4-4172-8548-9026A65DA4AE}" type="datetimeFigureOut">
              <a:rPr lang="fi-FI" smtClean="0"/>
              <a:t>29.11.2020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55BF-AE01-4947-A4A1-DF3C31AC534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358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5C882-FFA4-4172-8548-9026A65DA4AE}" type="datetimeFigureOut">
              <a:rPr lang="fi-FI" smtClean="0"/>
              <a:t>29.11.2020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55BF-AE01-4947-A4A1-DF3C31AC534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0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5C882-FFA4-4172-8548-9026A65DA4AE}" type="datetimeFigureOut">
              <a:rPr lang="fi-FI" smtClean="0"/>
              <a:t>29.11.2020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55BF-AE01-4947-A4A1-DF3C31AC534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6963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5C882-FFA4-4172-8548-9026A65DA4AE}" type="datetimeFigureOut">
              <a:rPr lang="fi-FI" smtClean="0"/>
              <a:t>29.11.2020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55BF-AE01-4947-A4A1-DF3C31AC534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273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5C882-FFA4-4172-8548-9026A65DA4AE}" type="datetimeFigureOut">
              <a:rPr lang="fi-FI" smtClean="0"/>
              <a:t>29.11.2020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55BF-AE01-4947-A4A1-DF3C31AC534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607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5C882-FFA4-4172-8548-9026A65DA4AE}" type="datetimeFigureOut">
              <a:rPr lang="fi-FI" smtClean="0"/>
              <a:t>29.11.2020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55BF-AE01-4947-A4A1-DF3C31AC534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774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5C882-FFA4-4172-8548-9026A65DA4AE}" type="datetimeFigureOut">
              <a:rPr lang="fi-FI" smtClean="0"/>
              <a:t>29.11.2020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55BF-AE01-4947-A4A1-DF3C31AC534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038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39B5C882-FFA4-4172-8548-9026A65DA4AE}" type="datetimeFigureOut">
              <a:rPr lang="fi-FI" smtClean="0"/>
              <a:t>29.11.2020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EE2955BF-AE01-4947-A4A1-DF3C31AC534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196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5C882-FFA4-4172-8548-9026A65DA4AE}" type="datetimeFigureOut">
              <a:rPr lang="fi-FI" smtClean="0"/>
              <a:t>29.11.2020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55BF-AE01-4947-A4A1-DF3C31AC534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047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5C882-FFA4-4172-8548-9026A65DA4AE}" type="datetimeFigureOut">
              <a:rPr lang="fi-FI" smtClean="0"/>
              <a:t>29.11.2020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55BF-AE01-4947-A4A1-DF3C31AC534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782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5C882-FFA4-4172-8548-9026A65DA4AE}" type="datetimeFigureOut">
              <a:rPr lang="fi-FI" smtClean="0"/>
              <a:t>29.11.2020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55BF-AE01-4947-A4A1-DF3C31AC534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146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5C882-FFA4-4172-8548-9026A65DA4AE}" type="datetimeFigureOut">
              <a:rPr lang="fi-FI" smtClean="0"/>
              <a:t>29.11.2020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55BF-AE01-4947-A4A1-DF3C31AC534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561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5C882-FFA4-4172-8548-9026A65DA4AE}" type="datetimeFigureOut">
              <a:rPr lang="fi-FI" smtClean="0"/>
              <a:t>29.11.2020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55BF-AE01-4947-A4A1-DF3C31AC534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013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5C882-FFA4-4172-8548-9026A65DA4AE}" type="datetimeFigureOut">
              <a:rPr lang="fi-FI" smtClean="0"/>
              <a:t>29.11.2020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55BF-AE01-4947-A4A1-DF3C31AC534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856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5C882-FFA4-4172-8548-9026A65DA4AE}" type="datetimeFigureOut">
              <a:rPr lang="fi-FI" smtClean="0"/>
              <a:t>29.11.2020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55BF-AE01-4947-A4A1-DF3C31AC534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99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5C882-FFA4-4172-8548-9026A65DA4AE}" type="datetimeFigureOut">
              <a:rPr lang="fi-FI" smtClean="0"/>
              <a:t>29.11.2020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955BF-AE01-4947-A4A1-DF3C31AC534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700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39B5C882-FFA4-4172-8548-9026A65DA4AE}" type="datetimeFigureOut">
              <a:rPr lang="fi-FI" smtClean="0"/>
              <a:t>29.11.2020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EE2955BF-AE01-4947-A4A1-DF3C31AC534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53219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  <p:sldLayoutId id="2147483892" r:id="rId13"/>
    <p:sldLayoutId id="2147483893" r:id="rId14"/>
    <p:sldLayoutId id="2147483894" r:id="rId15"/>
    <p:sldLayoutId id="2147483895" r:id="rId16"/>
    <p:sldLayoutId id="2147483896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7E4F286-5BEA-444D-8524-FE87000596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96727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fi-FI" sz="6000" dirty="0"/>
              <a:t>Paulin polku</a:t>
            </a:r>
          </a:p>
        </p:txBody>
      </p:sp>
    </p:spTree>
    <p:extLst>
      <p:ext uri="{BB962C8B-B14F-4D97-AF65-F5344CB8AC3E}">
        <p14:creationId xmlns:p14="http://schemas.microsoft.com/office/powerpoint/2010/main" val="3558372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006927-7F5A-4181-BD74-FFC1CE39D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34791" y="4011195"/>
            <a:ext cx="8676222" cy="16388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80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Taustaa</a:t>
            </a:r>
            <a:endParaRPr lang="en-US" sz="8000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11" name="Sisällön paikkamerkki 10">
            <a:extLst>
              <a:ext uri="{FF2B5EF4-FFF2-40B4-BE49-F238E27FC236}">
                <a16:creationId xmlns:a16="http://schemas.microsoft.com/office/drawing/2014/main" id="{BD0365D3-E732-4076-BBAA-40ACCDFD56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2635" y="48401"/>
            <a:ext cx="11966730" cy="3380599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253075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0BF5BBD-C973-499D-B688-165EBA5F8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-577597"/>
            <a:ext cx="9905998" cy="1905000"/>
          </a:xfrm>
          <a:effectLst>
            <a:glow rad="635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fi-FI" dirty="0"/>
              <a:t>Kehitys</a:t>
            </a:r>
          </a:p>
        </p:txBody>
      </p:sp>
      <p:graphicFrame>
        <p:nvGraphicFramePr>
          <p:cNvPr id="4" name="Kaavio 3">
            <a:extLst>
              <a:ext uri="{FF2B5EF4-FFF2-40B4-BE49-F238E27FC236}">
                <a16:creationId xmlns:a16="http://schemas.microsoft.com/office/drawing/2014/main" id="{953F1239-47AC-494A-B6C1-AB1F9A0EEC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8730290"/>
              </p:ext>
            </p:extLst>
          </p:nvPr>
        </p:nvGraphicFramePr>
        <p:xfrm>
          <a:off x="102568" y="441603"/>
          <a:ext cx="5105400" cy="3243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Kaavio 5">
            <a:extLst>
              <a:ext uri="{FF2B5EF4-FFF2-40B4-BE49-F238E27FC236}">
                <a16:creationId xmlns:a16="http://schemas.microsoft.com/office/drawing/2014/main" id="{0D0E004E-7A44-4614-9A52-C87E33EF69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3955746"/>
              </p:ext>
            </p:extLst>
          </p:nvPr>
        </p:nvGraphicFramePr>
        <p:xfrm>
          <a:off x="6248401" y="77152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Kaavio 7">
            <a:extLst>
              <a:ext uri="{FF2B5EF4-FFF2-40B4-BE49-F238E27FC236}">
                <a16:creationId xmlns:a16="http://schemas.microsoft.com/office/drawing/2014/main" id="{7E16FDC8-52CA-4198-897E-AD4D575B55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0016865"/>
              </p:ext>
            </p:extLst>
          </p:nvPr>
        </p:nvGraphicFramePr>
        <p:xfrm>
          <a:off x="369268" y="367319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Kaavio 10">
            <a:extLst>
              <a:ext uri="{FF2B5EF4-FFF2-40B4-BE49-F238E27FC236}">
                <a16:creationId xmlns:a16="http://schemas.microsoft.com/office/drawing/2014/main" id="{9E0FD8B3-A770-43C7-AF09-D71889401A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4816726"/>
              </p:ext>
            </p:extLst>
          </p:nvPr>
        </p:nvGraphicFramePr>
        <p:xfrm>
          <a:off x="6096000" y="359092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7461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8" grpId="0">
        <p:bldAsOne/>
      </p:bldGraphic>
      <p:bldGraphic spid="11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06C1F6-B319-4B2A-88FC-1FF30C2BF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1"/>
            <a:ext cx="3369133" cy="7429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Harjoittelu</a:t>
            </a:r>
            <a:endParaRPr lang="en-US" sz="4000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graphicFrame>
        <p:nvGraphicFramePr>
          <p:cNvPr id="4" name="Kaavio 3">
            <a:extLst>
              <a:ext uri="{FF2B5EF4-FFF2-40B4-BE49-F238E27FC236}">
                <a16:creationId xmlns:a16="http://schemas.microsoft.com/office/drawing/2014/main" id="{16518F94-43B2-4FBE-98DD-AE18F7AA16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5097876"/>
              </p:ext>
            </p:extLst>
          </p:nvPr>
        </p:nvGraphicFramePr>
        <p:xfrm>
          <a:off x="636915" y="639905"/>
          <a:ext cx="6915663" cy="5581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Kaavio 6">
            <a:extLst>
              <a:ext uri="{FF2B5EF4-FFF2-40B4-BE49-F238E27FC236}">
                <a16:creationId xmlns:a16="http://schemas.microsoft.com/office/drawing/2014/main" id="{51273D2F-79C2-4657-AA7E-0478087000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6442845"/>
              </p:ext>
            </p:extLst>
          </p:nvPr>
        </p:nvGraphicFramePr>
        <p:xfrm>
          <a:off x="7696200" y="2362200"/>
          <a:ext cx="4267199" cy="2347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Taulukko 7">
            <a:extLst>
              <a:ext uri="{FF2B5EF4-FFF2-40B4-BE49-F238E27FC236}">
                <a16:creationId xmlns:a16="http://schemas.microsoft.com/office/drawing/2014/main" id="{EDE3E657-8736-4D66-996A-D9E845F45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913067"/>
              </p:ext>
            </p:extLst>
          </p:nvPr>
        </p:nvGraphicFramePr>
        <p:xfrm>
          <a:off x="8164106" y="4813300"/>
          <a:ext cx="3656420" cy="3543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1284">
                  <a:extLst>
                    <a:ext uri="{9D8B030D-6E8A-4147-A177-3AD203B41FA5}">
                      <a16:colId xmlns:a16="http://schemas.microsoft.com/office/drawing/2014/main" val="2392904347"/>
                    </a:ext>
                  </a:extLst>
                </a:gridCol>
                <a:gridCol w="731284">
                  <a:extLst>
                    <a:ext uri="{9D8B030D-6E8A-4147-A177-3AD203B41FA5}">
                      <a16:colId xmlns:a16="http://schemas.microsoft.com/office/drawing/2014/main" val="3065320420"/>
                    </a:ext>
                  </a:extLst>
                </a:gridCol>
                <a:gridCol w="731284">
                  <a:extLst>
                    <a:ext uri="{9D8B030D-6E8A-4147-A177-3AD203B41FA5}">
                      <a16:colId xmlns:a16="http://schemas.microsoft.com/office/drawing/2014/main" val="22541596"/>
                    </a:ext>
                  </a:extLst>
                </a:gridCol>
                <a:gridCol w="731284">
                  <a:extLst>
                    <a:ext uri="{9D8B030D-6E8A-4147-A177-3AD203B41FA5}">
                      <a16:colId xmlns:a16="http://schemas.microsoft.com/office/drawing/2014/main" val="2543144500"/>
                    </a:ext>
                  </a:extLst>
                </a:gridCol>
                <a:gridCol w="731284">
                  <a:extLst>
                    <a:ext uri="{9D8B030D-6E8A-4147-A177-3AD203B41FA5}">
                      <a16:colId xmlns:a16="http://schemas.microsoft.com/office/drawing/2014/main" val="3711107996"/>
                    </a:ext>
                  </a:extLst>
                </a:gridCol>
              </a:tblGrid>
              <a:tr h="13335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100" u="none" strike="noStrike">
                          <a:effectLst/>
                        </a:rPr>
                        <a:t>25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100" u="none" strike="noStrike">
                          <a:effectLst/>
                        </a:rPr>
                        <a:t>43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100" u="none" strike="noStrike">
                          <a:effectLst/>
                        </a:rPr>
                        <a:t>50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100" u="none" strike="noStrike">
                          <a:effectLst/>
                        </a:rPr>
                        <a:t>53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100" u="none" strike="noStrike">
                          <a:effectLst/>
                        </a:rPr>
                        <a:t>72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81933626"/>
                  </a:ext>
                </a:extLst>
              </a:tr>
              <a:tr h="13335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fi-FI" sz="1100" u="none" strike="noStrike" dirty="0">
                          <a:effectLst/>
                        </a:rPr>
                        <a:t>KM/viikko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688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871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C77238-D631-4B66-A308-8689FA62B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3" y="-495300"/>
            <a:ext cx="3754437" cy="1905000"/>
          </a:xfrm>
        </p:spPr>
        <p:txBody>
          <a:bodyPr/>
          <a:lstStyle/>
          <a:p>
            <a:r>
              <a:rPr lang="fi-FI" dirty="0"/>
              <a:t>2020 harjoittelu</a:t>
            </a:r>
          </a:p>
        </p:txBody>
      </p:sp>
      <p:graphicFrame>
        <p:nvGraphicFramePr>
          <p:cNvPr id="4" name="Taulukko 3">
            <a:extLst>
              <a:ext uri="{FF2B5EF4-FFF2-40B4-BE49-F238E27FC236}">
                <a16:creationId xmlns:a16="http://schemas.microsoft.com/office/drawing/2014/main" id="{8015FE3B-2A03-4064-BEC8-395C768697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504141"/>
              </p:ext>
            </p:extLst>
          </p:nvPr>
        </p:nvGraphicFramePr>
        <p:xfrm>
          <a:off x="4999838" y="4404220"/>
          <a:ext cx="6207839" cy="21405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5180">
                  <a:extLst>
                    <a:ext uri="{9D8B030D-6E8A-4147-A177-3AD203B41FA5}">
                      <a16:colId xmlns:a16="http://schemas.microsoft.com/office/drawing/2014/main" val="4117092430"/>
                    </a:ext>
                  </a:extLst>
                </a:gridCol>
                <a:gridCol w="552478">
                  <a:extLst>
                    <a:ext uri="{9D8B030D-6E8A-4147-A177-3AD203B41FA5}">
                      <a16:colId xmlns:a16="http://schemas.microsoft.com/office/drawing/2014/main" val="3303151562"/>
                    </a:ext>
                  </a:extLst>
                </a:gridCol>
                <a:gridCol w="589309">
                  <a:extLst>
                    <a:ext uri="{9D8B030D-6E8A-4147-A177-3AD203B41FA5}">
                      <a16:colId xmlns:a16="http://schemas.microsoft.com/office/drawing/2014/main" val="897270690"/>
                    </a:ext>
                  </a:extLst>
                </a:gridCol>
                <a:gridCol w="522343">
                  <a:extLst>
                    <a:ext uri="{9D8B030D-6E8A-4147-A177-3AD203B41FA5}">
                      <a16:colId xmlns:a16="http://schemas.microsoft.com/office/drawing/2014/main" val="2233713314"/>
                    </a:ext>
                  </a:extLst>
                </a:gridCol>
                <a:gridCol w="455375">
                  <a:extLst>
                    <a:ext uri="{9D8B030D-6E8A-4147-A177-3AD203B41FA5}">
                      <a16:colId xmlns:a16="http://schemas.microsoft.com/office/drawing/2014/main" val="2348284095"/>
                    </a:ext>
                  </a:extLst>
                </a:gridCol>
                <a:gridCol w="1700961">
                  <a:extLst>
                    <a:ext uri="{9D8B030D-6E8A-4147-A177-3AD203B41FA5}">
                      <a16:colId xmlns:a16="http://schemas.microsoft.com/office/drawing/2014/main" val="849072144"/>
                    </a:ext>
                  </a:extLst>
                </a:gridCol>
                <a:gridCol w="401802">
                  <a:extLst>
                    <a:ext uri="{9D8B030D-6E8A-4147-A177-3AD203B41FA5}">
                      <a16:colId xmlns:a16="http://schemas.microsoft.com/office/drawing/2014/main" val="3180130870"/>
                    </a:ext>
                  </a:extLst>
                </a:gridCol>
                <a:gridCol w="428589">
                  <a:extLst>
                    <a:ext uri="{9D8B030D-6E8A-4147-A177-3AD203B41FA5}">
                      <a16:colId xmlns:a16="http://schemas.microsoft.com/office/drawing/2014/main" val="3347933349"/>
                    </a:ext>
                  </a:extLst>
                </a:gridCol>
                <a:gridCol w="401802">
                  <a:extLst>
                    <a:ext uri="{9D8B030D-6E8A-4147-A177-3AD203B41FA5}">
                      <a16:colId xmlns:a16="http://schemas.microsoft.com/office/drawing/2014/main" val="664879057"/>
                    </a:ext>
                  </a:extLst>
                </a:gridCol>
              </a:tblGrid>
              <a:tr h="234127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Laji</a:t>
                      </a:r>
                      <a:endParaRPr lang="fi-FI" sz="1100" b="0" i="0" u="none" strike="noStrike">
                        <a:solidFill>
                          <a:srgbClr val="C5E818"/>
                        </a:solidFill>
                        <a:effectLst/>
                        <a:latin typeface="ELLIS" panose="00000400000000000000" pitchFamily="2" charset="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100" u="none" strike="noStrike">
                          <a:effectLst/>
                        </a:rPr>
                        <a:t>Kertaa</a:t>
                      </a:r>
                      <a:endParaRPr lang="fi-FI" sz="1100" b="0" i="0" u="none" strike="noStrike">
                        <a:solidFill>
                          <a:srgbClr val="C5E818"/>
                        </a:solidFill>
                        <a:effectLst/>
                        <a:latin typeface="ELLIS" panose="00000400000000000000" pitchFamily="2" charset="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100" u="none" strike="noStrike">
                          <a:effectLst/>
                        </a:rPr>
                        <a:t>Tuntia</a:t>
                      </a:r>
                      <a:endParaRPr lang="fi-FI" sz="1100" b="0" i="0" u="none" strike="noStrike">
                        <a:solidFill>
                          <a:srgbClr val="FFC000"/>
                        </a:solidFill>
                        <a:effectLst/>
                        <a:latin typeface="ELLIS" panose="00000400000000000000" pitchFamily="2" charset="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100" u="none" strike="noStrike" dirty="0">
                          <a:effectLst/>
                        </a:rPr>
                        <a:t>KM</a:t>
                      </a:r>
                      <a:endParaRPr lang="fi-FI" sz="1100" b="0" i="0" u="none" strike="noStrike" dirty="0">
                        <a:solidFill>
                          <a:srgbClr val="C5E818"/>
                        </a:solidFill>
                        <a:effectLst/>
                        <a:latin typeface="ELLIS" panose="00000400000000000000" pitchFamily="2" charset="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 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u="none" strike="noStrike" dirty="0">
                          <a:effectLst/>
                        </a:rPr>
                        <a:t>Treenittömät päivät</a:t>
                      </a:r>
                      <a:endParaRPr lang="fi-FI" sz="1200" b="0" i="0" u="none" strike="noStrike" dirty="0">
                        <a:solidFill>
                          <a:srgbClr val="ED7D31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29</a:t>
                      </a:r>
                      <a:endParaRPr lang="fi-FI" sz="1200" b="0" i="0" u="none" strike="noStrike">
                        <a:solidFill>
                          <a:srgbClr val="ED7D31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 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 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2504798"/>
                  </a:ext>
                </a:extLst>
              </a:tr>
              <a:tr h="234127"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u="none" strike="noStrike">
                          <a:effectLst/>
                        </a:rPr>
                        <a:t>Juoksu</a:t>
                      </a:r>
                      <a:endParaRPr lang="fi-FI" sz="1200" b="0" i="0" u="none" strike="noStrike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256</a:t>
                      </a:r>
                      <a:endParaRPr lang="fi-FI" sz="1200" b="0" i="0" u="none" strike="noStrike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274</a:t>
                      </a:r>
                      <a:endParaRPr lang="fi-FI" sz="1200" b="1" i="0" u="none" strike="noStrike">
                        <a:solidFill>
                          <a:srgbClr val="FFC000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 dirty="0">
                          <a:effectLst/>
                        </a:rPr>
                        <a:t>3033</a:t>
                      </a:r>
                      <a:endParaRPr lang="fi-FI" sz="1200" b="0" i="0" u="none" strike="noStrike" dirty="0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 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u="none" strike="noStrike">
                          <a:effectLst/>
                        </a:rPr>
                        <a:t>Juoksuttomat päivät</a:t>
                      </a:r>
                      <a:endParaRPr lang="fi-FI" sz="1200" b="0" i="0" u="none" strike="noStrike">
                        <a:solidFill>
                          <a:srgbClr val="ED7D31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72</a:t>
                      </a:r>
                      <a:endParaRPr lang="fi-FI" sz="1200" b="0" i="0" u="none" strike="noStrike">
                        <a:solidFill>
                          <a:srgbClr val="ED7D31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 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 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51705750"/>
                  </a:ext>
                </a:extLst>
              </a:tr>
              <a:tr h="234127"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u="none" strike="noStrike">
                          <a:effectLst/>
                        </a:rPr>
                        <a:t>Suunnistus</a:t>
                      </a:r>
                      <a:endParaRPr lang="fi-FI" sz="1200" b="0" i="0" u="none" strike="noStrike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90</a:t>
                      </a:r>
                      <a:endParaRPr lang="fi-FI" sz="1200" b="0" i="0" u="none" strike="noStrike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77</a:t>
                      </a:r>
                      <a:endParaRPr lang="fi-FI" sz="1200" b="1" i="0" u="none" strike="noStrike">
                        <a:solidFill>
                          <a:srgbClr val="FFC000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 dirty="0">
                          <a:effectLst/>
                        </a:rPr>
                        <a:t>730</a:t>
                      </a:r>
                      <a:endParaRPr lang="fi-FI" sz="1200" b="0" i="0" u="none" strike="noStrike" dirty="0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 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u="none" strike="noStrike" dirty="0">
                          <a:effectLst/>
                        </a:rPr>
                        <a:t>Sairas/vammapäivät</a:t>
                      </a:r>
                      <a:endParaRPr lang="fi-FI" sz="1200" b="0" i="0" u="none" strike="noStrike" dirty="0">
                        <a:solidFill>
                          <a:srgbClr val="ED7D31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6</a:t>
                      </a:r>
                      <a:endParaRPr lang="fi-FI" sz="1200" b="0" i="0" u="none" strike="noStrike">
                        <a:solidFill>
                          <a:srgbClr val="ED7D31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 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 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37651239"/>
                  </a:ext>
                </a:extLst>
              </a:tr>
              <a:tr h="245276"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u="none" strike="noStrike">
                          <a:effectLst/>
                        </a:rPr>
                        <a:t>Hiihto</a:t>
                      </a:r>
                      <a:endParaRPr lang="fi-FI" sz="1200" b="0" i="0" u="none" strike="noStrike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65</a:t>
                      </a:r>
                      <a:endParaRPr lang="fi-FI" sz="1200" b="0" i="0" u="none" strike="noStrike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 dirty="0">
                          <a:effectLst/>
                        </a:rPr>
                        <a:t>119</a:t>
                      </a:r>
                      <a:endParaRPr lang="fi-FI" sz="1200" b="1" i="0" u="none" strike="noStrike" dirty="0">
                        <a:solidFill>
                          <a:srgbClr val="FFC000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 dirty="0">
                          <a:effectLst/>
                        </a:rPr>
                        <a:t>1521</a:t>
                      </a:r>
                      <a:endParaRPr lang="fi-FI" sz="1200" b="0" i="0" u="none" strike="noStrike" dirty="0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 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u="none" strike="noStrike">
                          <a:effectLst/>
                        </a:rPr>
                        <a:t>Kahden treeni päivät</a:t>
                      </a:r>
                      <a:endParaRPr lang="fi-FI" sz="1200" b="0" i="0" u="none" strike="noStrike">
                        <a:solidFill>
                          <a:srgbClr val="33CC33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116</a:t>
                      </a:r>
                      <a:endParaRPr lang="fi-FI" sz="1200" b="0" i="0" u="none" strike="noStrike">
                        <a:solidFill>
                          <a:srgbClr val="33CC33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 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 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43828"/>
                  </a:ext>
                </a:extLst>
              </a:tr>
              <a:tr h="245276"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u="none" strike="noStrike">
                          <a:effectLst/>
                        </a:rPr>
                        <a:t>Pyöräily</a:t>
                      </a:r>
                      <a:endParaRPr lang="fi-FI" sz="1200" b="0" i="0" u="none" strike="noStrike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23</a:t>
                      </a:r>
                      <a:endParaRPr lang="fi-FI" sz="1200" b="0" i="0" u="none" strike="noStrike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42</a:t>
                      </a:r>
                      <a:endParaRPr lang="fi-FI" sz="1200" b="1" i="0" u="none" strike="noStrike">
                        <a:solidFill>
                          <a:srgbClr val="FFC000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970</a:t>
                      </a:r>
                      <a:endParaRPr lang="fi-FI" sz="1200" b="0" i="0" u="none" strike="noStrike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 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 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 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 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 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9389006"/>
                  </a:ext>
                </a:extLst>
              </a:tr>
              <a:tr h="234127"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u="none" strike="noStrike">
                          <a:effectLst/>
                        </a:rPr>
                        <a:t>Lihaskunto</a:t>
                      </a:r>
                      <a:endParaRPr lang="fi-FI" sz="1200" b="0" i="0" u="none" strike="noStrike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65</a:t>
                      </a:r>
                      <a:endParaRPr lang="fi-FI" sz="1200" b="0" i="0" u="none" strike="noStrike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21</a:t>
                      </a:r>
                      <a:endParaRPr lang="fi-FI" sz="1200" b="1" i="0" u="none" strike="noStrike">
                        <a:solidFill>
                          <a:srgbClr val="FFC000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x</a:t>
                      </a:r>
                      <a:endParaRPr lang="fi-FI" sz="1200" b="0" i="0" u="none" strike="noStrike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 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u="none" strike="noStrike">
                          <a:effectLst/>
                        </a:rPr>
                        <a:t>Tehoalueittain</a:t>
                      </a:r>
                      <a:endParaRPr lang="fi-FI" sz="1200" b="1" i="0" u="none" strike="noStrike">
                        <a:solidFill>
                          <a:srgbClr val="33CC33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u="none" strike="noStrike">
                          <a:effectLst/>
                        </a:rPr>
                        <a:t>PK</a:t>
                      </a:r>
                      <a:endParaRPr lang="fi-FI" sz="1200" b="1" i="0" u="none" strike="noStrike">
                        <a:solidFill>
                          <a:srgbClr val="33CC33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u="none" strike="noStrike">
                          <a:effectLst/>
                        </a:rPr>
                        <a:t>VK</a:t>
                      </a:r>
                      <a:endParaRPr lang="fi-FI" sz="1200" b="1" i="0" u="none" strike="noStrike">
                        <a:solidFill>
                          <a:srgbClr val="33CC33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u="none" strike="noStrike">
                          <a:effectLst/>
                        </a:rPr>
                        <a:t>MK</a:t>
                      </a:r>
                      <a:endParaRPr lang="fi-FI" sz="1200" b="1" i="0" u="none" strike="noStrike">
                        <a:solidFill>
                          <a:srgbClr val="33CC33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48735358"/>
                  </a:ext>
                </a:extLst>
              </a:tr>
              <a:tr h="234127"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u="none" strike="noStrike">
                          <a:effectLst/>
                        </a:rPr>
                        <a:t>Pallopelit</a:t>
                      </a:r>
                      <a:endParaRPr lang="fi-FI" sz="1200" b="0" i="0" u="none" strike="noStrike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16</a:t>
                      </a:r>
                      <a:endParaRPr lang="fi-FI" sz="1200" b="0" i="0" u="none" strike="noStrike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5</a:t>
                      </a:r>
                      <a:endParaRPr lang="fi-FI" sz="1200" b="1" i="0" u="none" strike="noStrike">
                        <a:solidFill>
                          <a:srgbClr val="FFC000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x</a:t>
                      </a:r>
                      <a:endParaRPr lang="fi-FI" sz="1200" b="0" i="0" u="none" strike="noStrike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 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u="none" strike="noStrike">
                          <a:effectLst/>
                        </a:rPr>
                        <a:t>Kaikki aerobinen</a:t>
                      </a:r>
                      <a:endParaRPr lang="fi-FI" sz="1200" b="0" i="0" u="none" strike="noStrike">
                        <a:solidFill>
                          <a:srgbClr val="33CC33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000" u="none" strike="noStrike">
                          <a:effectLst/>
                        </a:rPr>
                        <a:t>84 %</a:t>
                      </a:r>
                      <a:endParaRPr lang="fi-FI" sz="1000" b="0" i="0" u="none" strike="noStrike">
                        <a:solidFill>
                          <a:srgbClr val="33CC33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000" u="none" strike="noStrike">
                          <a:effectLst/>
                        </a:rPr>
                        <a:t>12 %</a:t>
                      </a:r>
                      <a:endParaRPr lang="fi-FI" sz="1000" b="0" i="0" u="none" strike="noStrike">
                        <a:solidFill>
                          <a:srgbClr val="33CC33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000" u="none" strike="noStrike">
                          <a:effectLst/>
                        </a:rPr>
                        <a:t>4 %</a:t>
                      </a:r>
                      <a:endParaRPr lang="fi-FI" sz="1000" b="0" i="0" u="none" strike="noStrike">
                        <a:solidFill>
                          <a:srgbClr val="33CC33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6016067"/>
                  </a:ext>
                </a:extLst>
              </a:tr>
              <a:tr h="234127"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u="none" strike="noStrike">
                          <a:effectLst/>
                        </a:rPr>
                        <a:t>Muu</a:t>
                      </a:r>
                      <a:endParaRPr lang="fi-FI" sz="1200" b="0" i="0" u="none" strike="noStrike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40</a:t>
                      </a:r>
                      <a:endParaRPr lang="fi-FI" sz="1200" b="0" i="0" u="none" strike="noStrike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8</a:t>
                      </a:r>
                      <a:endParaRPr lang="fi-FI" sz="1200" b="1" i="0" u="none" strike="noStrike">
                        <a:solidFill>
                          <a:srgbClr val="FFC000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x</a:t>
                      </a:r>
                      <a:endParaRPr lang="fi-FI" sz="1200" b="0" i="0" u="none" strike="noStrike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 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u="none" strike="noStrike">
                          <a:effectLst/>
                        </a:rPr>
                        <a:t>Juoksu</a:t>
                      </a:r>
                      <a:endParaRPr lang="fi-FI" sz="1200" b="0" i="0" u="none" strike="noStrike">
                        <a:solidFill>
                          <a:srgbClr val="33CC33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000" u="none" strike="noStrike">
                          <a:effectLst/>
                        </a:rPr>
                        <a:t>86 %</a:t>
                      </a:r>
                      <a:endParaRPr lang="fi-FI" sz="1000" b="0" i="0" u="none" strike="noStrike">
                        <a:solidFill>
                          <a:srgbClr val="33CC33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000" u="none" strike="noStrike">
                          <a:effectLst/>
                        </a:rPr>
                        <a:t>11 %</a:t>
                      </a:r>
                      <a:endParaRPr lang="fi-FI" sz="1000" b="0" i="0" u="none" strike="noStrike">
                        <a:solidFill>
                          <a:srgbClr val="33CC33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000" u="none" strike="noStrike">
                          <a:effectLst/>
                        </a:rPr>
                        <a:t>3 %</a:t>
                      </a:r>
                      <a:endParaRPr lang="fi-FI" sz="1000" b="0" i="0" u="none" strike="noStrike">
                        <a:solidFill>
                          <a:srgbClr val="33CC33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1966340"/>
                  </a:ext>
                </a:extLst>
              </a:tr>
              <a:tr h="245276"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u="none" strike="noStrike">
                          <a:effectLst/>
                        </a:rPr>
                        <a:t>Yhteensä</a:t>
                      </a:r>
                      <a:endParaRPr lang="fi-FI" sz="1200" b="1" i="0" u="none" strike="noStrike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555</a:t>
                      </a:r>
                      <a:endParaRPr lang="fi-FI" sz="1200" b="1" i="0" u="none" strike="noStrike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546</a:t>
                      </a:r>
                      <a:endParaRPr lang="fi-FI" sz="1200" b="1" i="0" u="none" strike="noStrike">
                        <a:solidFill>
                          <a:srgbClr val="FFC000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u="none" strike="noStrike">
                          <a:effectLst/>
                        </a:rPr>
                        <a:t>6254</a:t>
                      </a:r>
                      <a:endParaRPr lang="fi-FI" sz="1200" b="1" i="0" u="none" strike="noStrike">
                        <a:solidFill>
                          <a:srgbClr val="C5E818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 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u="none" strike="noStrike">
                          <a:effectLst/>
                        </a:rPr>
                        <a:t>Suunnistus</a:t>
                      </a:r>
                      <a:endParaRPr lang="fi-FI" sz="1200" b="0" i="0" u="none" strike="noStrike">
                        <a:solidFill>
                          <a:srgbClr val="33CC33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000" u="none" strike="noStrike">
                          <a:effectLst/>
                        </a:rPr>
                        <a:t>44 %</a:t>
                      </a:r>
                      <a:endParaRPr lang="fi-FI" sz="1000" b="0" i="0" u="none" strike="noStrike">
                        <a:solidFill>
                          <a:srgbClr val="33CC33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000" u="none" strike="noStrike">
                          <a:effectLst/>
                        </a:rPr>
                        <a:t>43 %</a:t>
                      </a:r>
                      <a:endParaRPr lang="fi-FI" sz="1000" b="0" i="0" u="none" strike="noStrike">
                        <a:solidFill>
                          <a:srgbClr val="33CC33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000" u="none" strike="noStrike" dirty="0">
                          <a:effectLst/>
                        </a:rPr>
                        <a:t>13 %</a:t>
                      </a:r>
                      <a:endParaRPr lang="fi-FI" sz="1000" b="0" i="0" u="none" strike="noStrike" dirty="0">
                        <a:solidFill>
                          <a:srgbClr val="33CC33"/>
                        </a:solidFill>
                        <a:effectLst/>
                        <a:latin typeface="Clarendon Lt BT" panose="020406040405050202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19145422"/>
                  </a:ext>
                </a:extLst>
              </a:tr>
            </a:tbl>
          </a:graphicData>
        </a:graphic>
      </p:graphicFrame>
      <p:graphicFrame>
        <p:nvGraphicFramePr>
          <p:cNvPr id="5" name="Kaavio 4">
            <a:extLst>
              <a:ext uri="{FF2B5EF4-FFF2-40B4-BE49-F238E27FC236}">
                <a16:creationId xmlns:a16="http://schemas.microsoft.com/office/drawing/2014/main" id="{8DD6CB91-9AE9-443D-AB86-1DDAB76DF3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4379596"/>
              </p:ext>
            </p:extLst>
          </p:nvPr>
        </p:nvGraphicFramePr>
        <p:xfrm>
          <a:off x="234893" y="850085"/>
          <a:ext cx="5318620" cy="3352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2740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79208B-108C-47A2-A718-FB292B5FC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900" y="181762"/>
            <a:ext cx="11107024" cy="1905000"/>
          </a:xfrm>
        </p:spPr>
        <p:txBody>
          <a:bodyPr/>
          <a:lstStyle/>
          <a:p>
            <a:r>
              <a:rPr lang="fi-FI" dirty="0"/>
              <a:t>Harjoittelun ja normaalin elämän sovittaminen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377193E-5824-4DCC-B052-0778C9C9E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900" y="2717334"/>
            <a:ext cx="3963989" cy="2399950"/>
          </a:xfr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fi-FI" dirty="0"/>
              <a:t>Yliopisto-opinnot syksy 2016 – joulu 2021</a:t>
            </a:r>
          </a:p>
          <a:p>
            <a:r>
              <a:rPr lang="fi-FI" dirty="0"/>
              <a:t>S-</a:t>
            </a:r>
            <a:r>
              <a:rPr lang="fi-FI" dirty="0" err="1"/>
              <a:t>jkl</a:t>
            </a:r>
            <a:r>
              <a:rPr lang="fi-FI" dirty="0"/>
              <a:t> seuravalmennus 2017</a:t>
            </a:r>
            <a:r>
              <a:rPr lang="fi-FI" dirty="0">
                <a:sym typeface="Wingdings" panose="05000000000000000000" pitchFamily="2" charset="2"/>
              </a:rPr>
              <a:t></a:t>
            </a:r>
          </a:p>
          <a:p>
            <a:r>
              <a:rPr lang="fi-FI" dirty="0">
                <a:sym typeface="Wingdings" panose="05000000000000000000" pitchFamily="2" charset="2"/>
              </a:rPr>
              <a:t>K-S suunnistus ry, </a:t>
            </a:r>
            <a:r>
              <a:rPr lang="fi-FI" dirty="0" err="1">
                <a:sym typeface="Wingdings" panose="05000000000000000000" pitchFamily="2" charset="2"/>
              </a:rPr>
              <a:t>KortSu</a:t>
            </a:r>
            <a:r>
              <a:rPr lang="fi-FI" dirty="0">
                <a:sym typeface="Wingdings" panose="05000000000000000000" pitchFamily="2" charset="2"/>
              </a:rPr>
              <a:t>, kesätyöt </a:t>
            </a:r>
            <a:r>
              <a:rPr lang="fi-FI" dirty="0" err="1">
                <a:sym typeface="Wingdings" panose="05000000000000000000" pitchFamily="2" charset="2"/>
              </a:rPr>
              <a:t>jne</a:t>
            </a:r>
            <a:r>
              <a:rPr lang="fi-FI" dirty="0">
                <a:sym typeface="Wingdings" panose="05000000000000000000" pitchFamily="2" charset="2"/>
              </a:rPr>
              <a:t>…</a:t>
            </a:r>
            <a:endParaRPr lang="fi-FI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EC0D5B4-6B94-4DB2-9855-F3DA4C877EC3}"/>
              </a:ext>
            </a:extLst>
          </p:cNvPr>
          <p:cNvSpPr txBox="1"/>
          <p:nvPr/>
        </p:nvSpPr>
        <p:spPr>
          <a:xfrm>
            <a:off x="4994627" y="1819712"/>
            <a:ext cx="653902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Tehokkuus: 10% työllä 90% lopputulokseen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Asumisratkaisun optimointi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Lähipiiri suunnistajia </a:t>
            </a:r>
            <a:r>
              <a:rPr lang="fi-FI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sym typeface="Wingdings" panose="05000000000000000000" pitchFamily="2" charset="2"/>
              </a:rPr>
              <a:t> sosiaalisen elämän ja suunnistuksen yhdistyminen</a:t>
            </a:r>
            <a:endParaRPr lang="fi-FI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r>
              <a:rPr lang="fi-FI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Jatkossa</a:t>
            </a:r>
          </a:p>
          <a:p>
            <a:endParaRPr lang="fi-FI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Yritän sanoa ei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4920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E519CA-5513-486F-AF0D-95AAA7A8C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92" y="0"/>
            <a:ext cx="3643674" cy="1905000"/>
          </a:xfrm>
        </p:spPr>
        <p:txBody>
          <a:bodyPr>
            <a:normAutofit/>
          </a:bodyPr>
          <a:lstStyle/>
          <a:p>
            <a:r>
              <a:rPr lang="fi-FI" sz="2800" dirty="0"/>
              <a:t>Tulevaisuus</a:t>
            </a:r>
            <a:br>
              <a:rPr lang="fi-FI" sz="2800" dirty="0"/>
            </a:br>
            <a:endParaRPr lang="fi-FI" sz="2800" dirty="0"/>
          </a:p>
        </p:txBody>
      </p:sp>
      <p:pic>
        <p:nvPicPr>
          <p:cNvPr id="9" name="Kuva 8" descr="Kuva, joka sisältää kohteen ruoho, puu, henkilö, taivas&#10;&#10;Kuvaus luotu automaattisesti">
            <a:extLst>
              <a:ext uri="{FF2B5EF4-FFF2-40B4-BE49-F238E27FC236}">
                <a16:creationId xmlns:a16="http://schemas.microsoft.com/office/drawing/2014/main" id="{3CB3436E-F26B-492A-92A3-2865C7A9B3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498" y="515765"/>
            <a:ext cx="4610959" cy="3458219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1A37CBE2-7AEB-4F65-AF93-F8505BDDF6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3443552"/>
              </p:ext>
            </p:extLst>
          </p:nvPr>
        </p:nvGraphicFramePr>
        <p:xfrm>
          <a:off x="1152203" y="448602"/>
          <a:ext cx="5215041" cy="32126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Tekstiruutu 12">
            <a:extLst>
              <a:ext uri="{FF2B5EF4-FFF2-40B4-BE49-F238E27FC236}">
                <a16:creationId xmlns:a16="http://schemas.microsoft.com/office/drawing/2014/main" id="{85122D5B-7D37-4C5B-A6D8-8E55E4939DE9}"/>
              </a:ext>
            </a:extLst>
          </p:cNvPr>
          <p:cNvSpPr txBox="1"/>
          <p:nvPr/>
        </p:nvSpPr>
        <p:spPr>
          <a:xfrm>
            <a:off x="195819" y="3313942"/>
            <a:ext cx="6708320" cy="3287336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i-FI" sz="2000" dirty="0">
                <a:solidFill>
                  <a:srgbClr val="75703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2021 tavoitteena ottaa taas yksi askel kohti hyvää kansallista tasoa. Se tapahtuu seuraavasti:</a:t>
            </a:r>
          </a:p>
          <a:p>
            <a:endParaRPr lang="fi-FI" sz="2000" dirty="0">
              <a:solidFill>
                <a:srgbClr val="75703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fi-FI" sz="2000" dirty="0">
                <a:solidFill>
                  <a:srgbClr val="75703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Harjoittelun isot linjat pysyvät ennallaan</a:t>
            </a:r>
          </a:p>
          <a:p>
            <a:pPr marL="342900" indent="-342900">
              <a:buFont typeface="+mj-lt"/>
              <a:buAutoNum type="arabicPeriod"/>
            </a:pPr>
            <a:r>
              <a:rPr lang="fi-FI" sz="2000" dirty="0">
                <a:solidFill>
                  <a:srgbClr val="75703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Tavoitteena 10-15 % lisäys juoksumäärään ja 5-10 % lisäys kokonaisharjoitusmäärään</a:t>
            </a:r>
          </a:p>
          <a:p>
            <a:pPr marL="342900" indent="-342900">
              <a:buFont typeface="+mj-lt"/>
              <a:buAutoNum type="arabicPeriod"/>
            </a:pPr>
            <a:r>
              <a:rPr lang="fi-FI" sz="2000" dirty="0">
                <a:solidFill>
                  <a:srgbClr val="75703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Talvikaudella painopistealueena voima- ja nopeusominaisuuksien kehittäminen</a:t>
            </a:r>
          </a:p>
          <a:p>
            <a:pPr marL="342900" indent="-342900">
              <a:buFont typeface="+mj-lt"/>
              <a:buAutoNum type="arabicPeriod"/>
            </a:pPr>
            <a:r>
              <a:rPr lang="fi-FI" sz="2000" dirty="0">
                <a:solidFill>
                  <a:srgbClr val="75703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Kehittymisen seurantaa terävöitetään</a:t>
            </a:r>
          </a:p>
          <a:p>
            <a:pPr marL="342900" indent="-342900">
              <a:buFont typeface="+mj-lt"/>
              <a:buAutoNum type="arabicPeriod"/>
            </a:pPr>
            <a:r>
              <a:rPr lang="fi-FI" sz="2000" dirty="0">
                <a:solidFill>
                  <a:srgbClr val="75703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Kilpailuvauhtisen suunnistuksen määrää lisätään</a:t>
            </a:r>
          </a:p>
        </p:txBody>
      </p:sp>
    </p:spTree>
    <p:extLst>
      <p:ext uri="{BB962C8B-B14F-4D97-AF65-F5344CB8AC3E}">
        <p14:creationId xmlns:p14="http://schemas.microsoft.com/office/powerpoint/2010/main" val="175902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0A5DF56-B497-4E3E-BE68-2A912433F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683" y="-153798"/>
            <a:ext cx="9905998" cy="1905000"/>
          </a:xfrm>
        </p:spPr>
        <p:txBody>
          <a:bodyPr/>
          <a:lstStyle/>
          <a:p>
            <a:r>
              <a:rPr lang="fi-FI" dirty="0" err="1"/>
              <a:t>Palen</a:t>
            </a:r>
            <a:r>
              <a:rPr lang="fi-FI" dirty="0"/>
              <a:t> kolme nostoa</a:t>
            </a:r>
          </a:p>
        </p:txBody>
      </p:sp>
      <p:graphicFrame>
        <p:nvGraphicFramePr>
          <p:cNvPr id="12" name="Kaaviokuva 11">
            <a:extLst>
              <a:ext uri="{FF2B5EF4-FFF2-40B4-BE49-F238E27FC236}">
                <a16:creationId xmlns:a16="http://schemas.microsoft.com/office/drawing/2014/main" id="{A7DEF93F-06D3-44E8-9CB2-A75BF9238C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3872950"/>
              </p:ext>
            </p:extLst>
          </p:nvPr>
        </p:nvGraphicFramePr>
        <p:xfrm>
          <a:off x="4320330" y="1568741"/>
          <a:ext cx="3355598" cy="1406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Kaaviokuva 12">
            <a:extLst>
              <a:ext uri="{FF2B5EF4-FFF2-40B4-BE49-F238E27FC236}">
                <a16:creationId xmlns:a16="http://schemas.microsoft.com/office/drawing/2014/main" id="{B8EF91DD-AAF7-4A39-86FF-630A00E002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6797650"/>
              </p:ext>
            </p:extLst>
          </p:nvPr>
        </p:nvGraphicFramePr>
        <p:xfrm>
          <a:off x="4320330" y="3053593"/>
          <a:ext cx="3355598" cy="1621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4" name="Kaaviokuva 13">
            <a:extLst>
              <a:ext uri="{FF2B5EF4-FFF2-40B4-BE49-F238E27FC236}">
                <a16:creationId xmlns:a16="http://schemas.microsoft.com/office/drawing/2014/main" id="{E8C234D9-925D-40EF-A2A3-A4569EB98C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3015218"/>
              </p:ext>
            </p:extLst>
          </p:nvPr>
        </p:nvGraphicFramePr>
        <p:xfrm>
          <a:off x="4320330" y="4834537"/>
          <a:ext cx="3355598" cy="1314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53426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Graphic spid="13" grpId="0">
        <p:bldAsOne/>
      </p:bldGraphic>
      <p:bldGraphic spid="14" grpId="0">
        <p:bldAsOne/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kko">
  <a:themeElements>
    <a:clrScheme name="Verkko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Verkko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kk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259</Words>
  <Application>Microsoft Office PowerPoint</Application>
  <PresentationFormat>Laajakuva</PresentationFormat>
  <Paragraphs>123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4" baseType="lpstr">
      <vt:lpstr>Arial</vt:lpstr>
      <vt:lpstr>Calibri</vt:lpstr>
      <vt:lpstr>Century Gothic</vt:lpstr>
      <vt:lpstr>Clarendon Lt BT</vt:lpstr>
      <vt:lpstr>ELLIS</vt:lpstr>
      <vt:lpstr>Verkko</vt:lpstr>
      <vt:lpstr>Paulin polku</vt:lpstr>
      <vt:lpstr>Taustaa</vt:lpstr>
      <vt:lpstr>Kehitys</vt:lpstr>
      <vt:lpstr>Harjoittelu</vt:lpstr>
      <vt:lpstr>2020 harjoittelu</vt:lpstr>
      <vt:lpstr>Harjoittelun ja normaalin elämän sovittaminen</vt:lpstr>
      <vt:lpstr>Tulevaisuus </vt:lpstr>
      <vt:lpstr>Palen kolme nostoa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Paulin polku</dc:title>
  <dc:creator>Pauli Leinonen</dc:creator>
  <cp:lastModifiedBy>Leinonen, Pauli</cp:lastModifiedBy>
  <cp:revision>24</cp:revision>
  <dcterms:created xsi:type="dcterms:W3CDTF">2020-11-06T15:22:59Z</dcterms:created>
  <dcterms:modified xsi:type="dcterms:W3CDTF">2020-11-29T08:12:33Z</dcterms:modified>
</cp:coreProperties>
</file>